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11" r:id="rId3"/>
    <p:sldId id="301" r:id="rId4"/>
    <p:sldId id="326" r:id="rId5"/>
    <p:sldId id="312" r:id="rId6"/>
    <p:sldId id="317" r:id="rId7"/>
    <p:sldId id="318" r:id="rId8"/>
    <p:sldId id="313" r:id="rId9"/>
    <p:sldId id="346" r:id="rId10"/>
    <p:sldId id="325" r:id="rId11"/>
    <p:sldId id="349" r:id="rId12"/>
    <p:sldId id="350" r:id="rId13"/>
    <p:sldId id="324" r:id="rId14"/>
    <p:sldId id="314" r:id="rId15"/>
    <p:sldId id="319" r:id="rId16"/>
    <p:sldId id="315" r:id="rId17"/>
    <p:sldId id="322" r:id="rId18"/>
    <p:sldId id="329" r:id="rId19"/>
    <p:sldId id="330" r:id="rId20"/>
    <p:sldId id="332" r:id="rId21"/>
    <p:sldId id="327" r:id="rId22"/>
    <p:sldId id="344" r:id="rId23"/>
    <p:sldId id="345" r:id="rId24"/>
    <p:sldId id="328" r:id="rId25"/>
    <p:sldId id="320" r:id="rId26"/>
    <p:sldId id="331" r:id="rId27"/>
    <p:sldId id="339" r:id="rId28"/>
    <p:sldId id="347" r:id="rId29"/>
    <p:sldId id="340" r:id="rId30"/>
    <p:sldId id="341" r:id="rId31"/>
    <p:sldId id="342" r:id="rId32"/>
    <p:sldId id="343" r:id="rId33"/>
    <p:sldId id="334" r:id="rId34"/>
    <p:sldId id="335" r:id="rId35"/>
    <p:sldId id="336" r:id="rId36"/>
    <p:sldId id="337" r:id="rId37"/>
    <p:sldId id="338" r:id="rId38"/>
    <p:sldId id="348" r:id="rId39"/>
    <p:sldId id="323" r:id="rId40"/>
    <p:sldId id="316" r:id="rId41"/>
    <p:sldId id="289" r:id="rId4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BFA14D"/>
    <a:srgbClr val="C8F2AC"/>
    <a:srgbClr val="663300"/>
    <a:srgbClr val="993300"/>
    <a:srgbClr val="FF3300"/>
    <a:srgbClr val="FFCCFF"/>
    <a:srgbClr val="C5D5E9"/>
    <a:srgbClr val="000000"/>
    <a:srgbClr val="FBF7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04" autoAdjust="0"/>
  </p:normalViewPr>
  <p:slideViewPr>
    <p:cSldViewPr snapToGrid="0" snapToObjects="1"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-279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516695-B399-4060-98B3-4F6AE900DFDD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TW" altLang="en-US"/>
        </a:p>
      </dgm:t>
    </dgm:pt>
    <dgm:pt modelId="{7AB962CE-F1D3-4F5A-BDE7-536D979A539F}">
      <dgm:prSet phldrT="[文字]"/>
      <dgm:spPr/>
      <dgm:t>
        <a:bodyPr/>
        <a:lstStyle/>
        <a:p>
          <a:r>
            <a:rPr lang="zh-TW" altLang="en-US" dirty="0" smtClean="0"/>
            <a:t>如何導入有效益的電子化系統。</a:t>
          </a:r>
          <a:endParaRPr lang="zh-TW" altLang="en-US" dirty="0"/>
        </a:p>
      </dgm:t>
    </dgm:pt>
    <dgm:pt modelId="{5D5E3D7A-02E0-46AC-96E6-93BD7E3A9C84}" type="parTrans" cxnId="{BD81CC1D-D79F-4A04-BC62-BFCA8B8D5508}">
      <dgm:prSet/>
      <dgm:spPr/>
      <dgm:t>
        <a:bodyPr/>
        <a:lstStyle/>
        <a:p>
          <a:endParaRPr lang="zh-TW" altLang="en-US"/>
        </a:p>
      </dgm:t>
    </dgm:pt>
    <dgm:pt modelId="{26EED82D-5A9B-493A-9206-3F9AA3EB203C}" type="sibTrans" cxnId="{BD81CC1D-D79F-4A04-BC62-BFCA8B8D5508}">
      <dgm:prSet/>
      <dgm:spPr/>
      <dgm:t>
        <a:bodyPr/>
        <a:lstStyle/>
        <a:p>
          <a:endParaRPr lang="zh-TW" altLang="en-US"/>
        </a:p>
      </dgm:t>
    </dgm:pt>
    <dgm:pt modelId="{3FEEFF30-DBB1-42BC-951C-B78484EA9539}">
      <dgm:prSet phldrT="[文字]"/>
      <dgm:spPr/>
      <dgm:t>
        <a:bodyPr/>
        <a:lstStyle/>
        <a:p>
          <a:r>
            <a:rPr lang="zh-TW" altLang="en-US" dirty="0" smtClean="0"/>
            <a:t>如何以電子化系統改善連絡溝通方式。</a:t>
          </a:r>
          <a:endParaRPr lang="zh-TW" altLang="en-US" dirty="0"/>
        </a:p>
      </dgm:t>
    </dgm:pt>
    <dgm:pt modelId="{33B706C6-7325-4D60-B936-32E58D8CE33C}" type="parTrans" cxnId="{07B5C508-F3F8-4866-9D7B-981B55C0DED3}">
      <dgm:prSet/>
      <dgm:spPr/>
      <dgm:t>
        <a:bodyPr/>
        <a:lstStyle/>
        <a:p>
          <a:endParaRPr lang="zh-TW" altLang="en-US"/>
        </a:p>
      </dgm:t>
    </dgm:pt>
    <dgm:pt modelId="{3524EED8-1C02-43D2-AF41-F1EA87C5C076}" type="sibTrans" cxnId="{07B5C508-F3F8-4866-9D7B-981B55C0DED3}">
      <dgm:prSet/>
      <dgm:spPr/>
      <dgm:t>
        <a:bodyPr/>
        <a:lstStyle/>
        <a:p>
          <a:endParaRPr lang="zh-TW" altLang="en-US"/>
        </a:p>
      </dgm:t>
    </dgm:pt>
    <dgm:pt modelId="{23CE7E20-0579-4CB2-956A-5ACCEFE19038}">
      <dgm:prSet phldrT="[文字]"/>
      <dgm:spPr/>
      <dgm:t>
        <a:bodyPr/>
        <a:lstStyle/>
        <a:p>
          <a:r>
            <a:rPr lang="zh-TW" altLang="en-US" dirty="0" smtClean="0"/>
            <a:t>如何有效掌握訊息部發布狀況，避免訊息遺漏。</a:t>
          </a:r>
          <a:endParaRPr lang="zh-TW" altLang="en-US" dirty="0"/>
        </a:p>
      </dgm:t>
    </dgm:pt>
    <dgm:pt modelId="{7FAFA019-70D1-44F4-943B-436390CF6414}" type="parTrans" cxnId="{4BDD0321-4B54-4262-AD5A-D42FE574C473}">
      <dgm:prSet/>
      <dgm:spPr/>
      <dgm:t>
        <a:bodyPr/>
        <a:lstStyle/>
        <a:p>
          <a:endParaRPr lang="zh-TW" altLang="en-US"/>
        </a:p>
      </dgm:t>
    </dgm:pt>
    <dgm:pt modelId="{46072828-2593-4139-A7AF-95F61AE61F3F}" type="sibTrans" cxnId="{4BDD0321-4B54-4262-AD5A-D42FE574C473}">
      <dgm:prSet/>
      <dgm:spPr/>
      <dgm:t>
        <a:bodyPr/>
        <a:lstStyle/>
        <a:p>
          <a:endParaRPr lang="zh-TW" altLang="en-US"/>
        </a:p>
      </dgm:t>
    </dgm:pt>
    <dgm:pt modelId="{49387498-CFE8-46B9-BFA7-267B7ADBD17D}">
      <dgm:prSet phldrT="[文字]"/>
      <dgm:spPr/>
      <dgm:t>
        <a:bodyPr/>
        <a:lstStyle/>
        <a:p>
          <a:r>
            <a:rPr lang="zh-TW" altLang="en-US" dirty="0" smtClean="0"/>
            <a:t>如何掌握業務報價的進行流程。</a:t>
          </a:r>
          <a:endParaRPr lang="zh-TW" altLang="en-US" dirty="0"/>
        </a:p>
      </dgm:t>
    </dgm:pt>
    <dgm:pt modelId="{3A33BE1D-3DDD-4E20-92D4-510082A554AF}" type="parTrans" cxnId="{60BED232-CBDD-48C9-A7DF-361C571F7A20}">
      <dgm:prSet/>
      <dgm:spPr/>
      <dgm:t>
        <a:bodyPr/>
        <a:lstStyle/>
        <a:p>
          <a:endParaRPr lang="zh-TW" altLang="en-US"/>
        </a:p>
      </dgm:t>
    </dgm:pt>
    <dgm:pt modelId="{0A64D684-DF73-4B4C-8CB7-FB730B694639}" type="sibTrans" cxnId="{60BED232-CBDD-48C9-A7DF-361C571F7A20}">
      <dgm:prSet/>
      <dgm:spPr/>
      <dgm:t>
        <a:bodyPr/>
        <a:lstStyle/>
        <a:p>
          <a:endParaRPr lang="zh-TW" altLang="en-US"/>
        </a:p>
      </dgm:t>
    </dgm:pt>
    <dgm:pt modelId="{7BB9E0DF-67F7-4393-8B2F-A3B2E95C46A3}">
      <dgm:prSet phldrT="[文字]"/>
      <dgm:spPr/>
      <dgm:t>
        <a:bodyPr/>
        <a:lstStyle/>
        <a:p>
          <a:r>
            <a:rPr lang="zh-TW" altLang="en-US" dirty="0" smtClean="0"/>
            <a:t>如何透過電子化系統改善業務報價管理。</a:t>
          </a:r>
          <a:endParaRPr lang="zh-TW" altLang="en-US" dirty="0"/>
        </a:p>
      </dgm:t>
    </dgm:pt>
    <dgm:pt modelId="{AF1B148B-59FD-498D-BF93-3880CAF054D5}" type="parTrans" cxnId="{45BDE31A-22D1-41A5-A56D-3EB7D7B3CC1B}">
      <dgm:prSet/>
      <dgm:spPr/>
      <dgm:t>
        <a:bodyPr/>
        <a:lstStyle/>
        <a:p>
          <a:endParaRPr lang="zh-TW" altLang="en-US"/>
        </a:p>
      </dgm:t>
    </dgm:pt>
    <dgm:pt modelId="{5A13E2EE-16C2-4789-9E4B-69CD88455E7D}" type="sibTrans" cxnId="{45BDE31A-22D1-41A5-A56D-3EB7D7B3CC1B}">
      <dgm:prSet/>
      <dgm:spPr/>
      <dgm:t>
        <a:bodyPr/>
        <a:lstStyle/>
        <a:p>
          <a:endParaRPr lang="zh-TW" altLang="en-US"/>
        </a:p>
      </dgm:t>
    </dgm:pt>
    <dgm:pt modelId="{33D78478-0FA0-43E4-9563-72B028C53C16}">
      <dgm:prSet phldrT="[文字]"/>
      <dgm:spPr/>
      <dgm:t>
        <a:bodyPr/>
        <a:lstStyle/>
        <a:p>
          <a:r>
            <a:rPr lang="zh-TW" altLang="en-US" dirty="0" smtClean="0"/>
            <a:t>如何追蹤報價客戶，增進企業訂單成交率。</a:t>
          </a:r>
          <a:endParaRPr lang="zh-TW" altLang="en-US" dirty="0"/>
        </a:p>
      </dgm:t>
    </dgm:pt>
    <dgm:pt modelId="{8702D9D1-94E9-48DB-A7CA-22A9743C5920}" type="parTrans" cxnId="{04A1FE7F-8FC5-4987-A4E8-7B3811CD648F}">
      <dgm:prSet/>
      <dgm:spPr/>
      <dgm:t>
        <a:bodyPr/>
        <a:lstStyle/>
        <a:p>
          <a:endParaRPr lang="zh-TW" altLang="en-US"/>
        </a:p>
      </dgm:t>
    </dgm:pt>
    <dgm:pt modelId="{5303E8D9-3834-44F8-9A82-B2ADADAEC1A4}" type="sibTrans" cxnId="{04A1FE7F-8FC5-4987-A4E8-7B3811CD648F}">
      <dgm:prSet/>
      <dgm:spPr/>
      <dgm:t>
        <a:bodyPr/>
        <a:lstStyle/>
        <a:p>
          <a:endParaRPr lang="zh-TW" altLang="en-US"/>
        </a:p>
      </dgm:t>
    </dgm:pt>
    <dgm:pt modelId="{2E055E67-85F8-416F-A8A1-CCC4BE061D54}">
      <dgm:prSet phldrT="[文字]"/>
      <dgm:spPr/>
      <dgm:t>
        <a:bodyPr/>
        <a:lstStyle/>
        <a:p>
          <a:r>
            <a:rPr lang="zh-TW" altLang="en-US" dirty="0" smtClean="0"/>
            <a:t>如何快速掌握及通知內部群組狀況</a:t>
          </a:r>
          <a:endParaRPr lang="zh-TW" altLang="en-US" dirty="0"/>
        </a:p>
      </dgm:t>
    </dgm:pt>
    <dgm:pt modelId="{B637C55F-3D33-48F5-9112-80A537735775}" type="parTrans" cxnId="{71E91957-4716-4056-84DB-F10F3C2E2223}">
      <dgm:prSet/>
      <dgm:spPr/>
    </dgm:pt>
    <dgm:pt modelId="{79A3633D-B01B-4554-826A-8654A8C46BD3}" type="sibTrans" cxnId="{71E91957-4716-4056-84DB-F10F3C2E2223}">
      <dgm:prSet/>
      <dgm:spPr/>
    </dgm:pt>
    <dgm:pt modelId="{617B6F4F-7D51-48C6-BB33-442F3BCF28CF}" type="pres">
      <dgm:prSet presAssocID="{F4516695-B399-4060-98B3-4F6AE900DF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DE135C5-958D-43C0-AA8D-D841D52FCDD7}" type="pres">
      <dgm:prSet presAssocID="{7AB962CE-F1D3-4F5A-BDE7-536D979A539F}" presName="parentLin" presStyleCnt="0"/>
      <dgm:spPr/>
    </dgm:pt>
    <dgm:pt modelId="{AA8B501F-0F1E-4C97-8ED7-1E135F83C259}" type="pres">
      <dgm:prSet presAssocID="{7AB962CE-F1D3-4F5A-BDE7-536D979A539F}" presName="parentLeftMargin" presStyleLbl="node1" presStyleIdx="0" presStyleCnt="7"/>
      <dgm:spPr/>
      <dgm:t>
        <a:bodyPr/>
        <a:lstStyle/>
        <a:p>
          <a:endParaRPr lang="zh-TW" altLang="en-US"/>
        </a:p>
      </dgm:t>
    </dgm:pt>
    <dgm:pt modelId="{9F8B7601-D059-4018-BD65-39BC8413236B}" type="pres">
      <dgm:prSet presAssocID="{7AB962CE-F1D3-4F5A-BDE7-536D979A539F}" presName="parentText" presStyleLbl="node1" presStyleIdx="0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A8D776-F2F4-468A-BA24-CA73F0913788}" type="pres">
      <dgm:prSet presAssocID="{7AB962CE-F1D3-4F5A-BDE7-536D979A539F}" presName="negativeSpace" presStyleCnt="0"/>
      <dgm:spPr/>
    </dgm:pt>
    <dgm:pt modelId="{FB060C36-4DAB-4540-95E6-96059C0122D6}" type="pres">
      <dgm:prSet presAssocID="{7AB962CE-F1D3-4F5A-BDE7-536D979A539F}" presName="childText" presStyleLbl="conFgAcc1" presStyleIdx="0" presStyleCnt="7">
        <dgm:presLayoutVars>
          <dgm:bulletEnabled val="1"/>
        </dgm:presLayoutVars>
      </dgm:prSet>
      <dgm:spPr/>
    </dgm:pt>
    <dgm:pt modelId="{471872DE-B489-4E91-BAE3-2D1DD6FB4245}" type="pres">
      <dgm:prSet presAssocID="{26EED82D-5A9B-493A-9206-3F9AA3EB203C}" presName="spaceBetweenRectangles" presStyleCnt="0"/>
      <dgm:spPr/>
    </dgm:pt>
    <dgm:pt modelId="{B1053F73-1059-4413-BF08-3D88C87FC068}" type="pres">
      <dgm:prSet presAssocID="{3FEEFF30-DBB1-42BC-951C-B78484EA9539}" presName="parentLin" presStyleCnt="0"/>
      <dgm:spPr/>
    </dgm:pt>
    <dgm:pt modelId="{6617B40A-544A-4B88-BB19-820BF36223A6}" type="pres">
      <dgm:prSet presAssocID="{3FEEFF30-DBB1-42BC-951C-B78484EA9539}" presName="parentLeftMargin" presStyleLbl="node1" presStyleIdx="0" presStyleCnt="7"/>
      <dgm:spPr/>
      <dgm:t>
        <a:bodyPr/>
        <a:lstStyle/>
        <a:p>
          <a:endParaRPr lang="zh-TW" altLang="en-US"/>
        </a:p>
      </dgm:t>
    </dgm:pt>
    <dgm:pt modelId="{9D8DE450-1FDC-4251-9ECC-EEB7DA62C64E}" type="pres">
      <dgm:prSet presAssocID="{3FEEFF30-DBB1-42BC-951C-B78484EA9539}" presName="parentText" presStyleLbl="node1" presStyleIdx="1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132B25-96C7-4C38-A135-BB17D32B3099}" type="pres">
      <dgm:prSet presAssocID="{3FEEFF30-DBB1-42BC-951C-B78484EA9539}" presName="negativeSpace" presStyleCnt="0"/>
      <dgm:spPr/>
    </dgm:pt>
    <dgm:pt modelId="{416A72C0-6BB0-48B0-9594-15A96BE66827}" type="pres">
      <dgm:prSet presAssocID="{3FEEFF30-DBB1-42BC-951C-B78484EA9539}" presName="childText" presStyleLbl="conFgAcc1" presStyleIdx="1" presStyleCnt="7">
        <dgm:presLayoutVars>
          <dgm:bulletEnabled val="1"/>
        </dgm:presLayoutVars>
      </dgm:prSet>
      <dgm:spPr/>
    </dgm:pt>
    <dgm:pt modelId="{5057E4B4-AD0E-426A-A087-598E0774D698}" type="pres">
      <dgm:prSet presAssocID="{3524EED8-1C02-43D2-AF41-F1EA87C5C076}" presName="spaceBetweenRectangles" presStyleCnt="0"/>
      <dgm:spPr/>
    </dgm:pt>
    <dgm:pt modelId="{41634171-8257-4C78-BBF5-2F319D4077E5}" type="pres">
      <dgm:prSet presAssocID="{23CE7E20-0579-4CB2-956A-5ACCEFE19038}" presName="parentLin" presStyleCnt="0"/>
      <dgm:spPr/>
    </dgm:pt>
    <dgm:pt modelId="{02BB4A2B-5A64-4148-B042-2FFCA19A2656}" type="pres">
      <dgm:prSet presAssocID="{23CE7E20-0579-4CB2-956A-5ACCEFE19038}" presName="parentLeftMargin" presStyleLbl="node1" presStyleIdx="1" presStyleCnt="7"/>
      <dgm:spPr/>
      <dgm:t>
        <a:bodyPr/>
        <a:lstStyle/>
        <a:p>
          <a:endParaRPr lang="zh-TW" altLang="en-US"/>
        </a:p>
      </dgm:t>
    </dgm:pt>
    <dgm:pt modelId="{9160A306-E3DE-4013-B2D9-DBC64A70B36E}" type="pres">
      <dgm:prSet presAssocID="{23CE7E20-0579-4CB2-956A-5ACCEFE19038}" presName="parentText" presStyleLbl="node1" presStyleIdx="2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8F3FCC-F10B-4952-BDF2-2CF7CCAA281F}" type="pres">
      <dgm:prSet presAssocID="{23CE7E20-0579-4CB2-956A-5ACCEFE19038}" presName="negativeSpace" presStyleCnt="0"/>
      <dgm:spPr/>
    </dgm:pt>
    <dgm:pt modelId="{AB12A89A-FFC9-4624-A2C9-881FEF4612B0}" type="pres">
      <dgm:prSet presAssocID="{23CE7E20-0579-4CB2-956A-5ACCEFE19038}" presName="childText" presStyleLbl="conFgAcc1" presStyleIdx="2" presStyleCnt="7">
        <dgm:presLayoutVars>
          <dgm:bulletEnabled val="1"/>
        </dgm:presLayoutVars>
      </dgm:prSet>
      <dgm:spPr/>
    </dgm:pt>
    <dgm:pt modelId="{DB7942E0-B44A-4992-B15E-05A9D8FE0E86}" type="pres">
      <dgm:prSet presAssocID="{46072828-2593-4139-A7AF-95F61AE61F3F}" presName="spaceBetweenRectangles" presStyleCnt="0"/>
      <dgm:spPr/>
    </dgm:pt>
    <dgm:pt modelId="{C0A60883-0474-4CBC-8715-0E7BB1D59CBD}" type="pres">
      <dgm:prSet presAssocID="{49387498-CFE8-46B9-BFA7-267B7ADBD17D}" presName="parentLin" presStyleCnt="0"/>
      <dgm:spPr/>
    </dgm:pt>
    <dgm:pt modelId="{F8DA2B3E-89F5-4FE9-9367-9E939E15A4FA}" type="pres">
      <dgm:prSet presAssocID="{49387498-CFE8-46B9-BFA7-267B7ADBD17D}" presName="parentLeftMargin" presStyleLbl="node1" presStyleIdx="2" presStyleCnt="7"/>
      <dgm:spPr/>
      <dgm:t>
        <a:bodyPr/>
        <a:lstStyle/>
        <a:p>
          <a:endParaRPr lang="zh-TW" altLang="en-US"/>
        </a:p>
      </dgm:t>
    </dgm:pt>
    <dgm:pt modelId="{DDADF6BE-AE49-4A05-8336-08E02807B0C8}" type="pres">
      <dgm:prSet presAssocID="{49387498-CFE8-46B9-BFA7-267B7ADBD17D}" presName="parentText" presStyleLbl="node1" presStyleIdx="3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F1A7CF6-478C-4C4D-BA0C-6890FFB54141}" type="pres">
      <dgm:prSet presAssocID="{49387498-CFE8-46B9-BFA7-267B7ADBD17D}" presName="negativeSpace" presStyleCnt="0"/>
      <dgm:spPr/>
    </dgm:pt>
    <dgm:pt modelId="{C59C6A37-2857-450D-9A43-54A9147A8233}" type="pres">
      <dgm:prSet presAssocID="{49387498-CFE8-46B9-BFA7-267B7ADBD17D}" presName="childText" presStyleLbl="conFgAcc1" presStyleIdx="3" presStyleCnt="7">
        <dgm:presLayoutVars>
          <dgm:bulletEnabled val="1"/>
        </dgm:presLayoutVars>
      </dgm:prSet>
      <dgm:spPr/>
    </dgm:pt>
    <dgm:pt modelId="{2D5ED3AF-EEE1-493B-B68D-A2828B774450}" type="pres">
      <dgm:prSet presAssocID="{0A64D684-DF73-4B4C-8CB7-FB730B694639}" presName="spaceBetweenRectangles" presStyleCnt="0"/>
      <dgm:spPr/>
    </dgm:pt>
    <dgm:pt modelId="{7532EF38-426F-49F1-9C5B-DDC0DE042F2E}" type="pres">
      <dgm:prSet presAssocID="{7BB9E0DF-67F7-4393-8B2F-A3B2E95C46A3}" presName="parentLin" presStyleCnt="0"/>
      <dgm:spPr/>
    </dgm:pt>
    <dgm:pt modelId="{E97AD162-0A3F-4390-94B7-F83B00616382}" type="pres">
      <dgm:prSet presAssocID="{7BB9E0DF-67F7-4393-8B2F-A3B2E95C46A3}" presName="parentLeftMargin" presStyleLbl="node1" presStyleIdx="3" presStyleCnt="7"/>
      <dgm:spPr/>
      <dgm:t>
        <a:bodyPr/>
        <a:lstStyle/>
        <a:p>
          <a:endParaRPr lang="zh-TW" altLang="en-US"/>
        </a:p>
      </dgm:t>
    </dgm:pt>
    <dgm:pt modelId="{994A4FD7-9516-475C-971C-8895DDB3426D}" type="pres">
      <dgm:prSet presAssocID="{7BB9E0DF-67F7-4393-8B2F-A3B2E95C46A3}" presName="parentText" presStyleLbl="node1" presStyleIdx="4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7670F9-AC19-4AE4-9B02-676D58B7AC38}" type="pres">
      <dgm:prSet presAssocID="{7BB9E0DF-67F7-4393-8B2F-A3B2E95C46A3}" presName="negativeSpace" presStyleCnt="0"/>
      <dgm:spPr/>
    </dgm:pt>
    <dgm:pt modelId="{BB336B4D-950B-4591-935B-E7698B2ABAD1}" type="pres">
      <dgm:prSet presAssocID="{7BB9E0DF-67F7-4393-8B2F-A3B2E95C46A3}" presName="childText" presStyleLbl="conFgAcc1" presStyleIdx="4" presStyleCnt="7">
        <dgm:presLayoutVars>
          <dgm:bulletEnabled val="1"/>
        </dgm:presLayoutVars>
      </dgm:prSet>
      <dgm:spPr/>
    </dgm:pt>
    <dgm:pt modelId="{80BBF732-88F3-4983-AC34-3D0967E44600}" type="pres">
      <dgm:prSet presAssocID="{5A13E2EE-16C2-4789-9E4B-69CD88455E7D}" presName="spaceBetweenRectangles" presStyleCnt="0"/>
      <dgm:spPr/>
    </dgm:pt>
    <dgm:pt modelId="{E814632B-13CC-416A-9ACA-38F01CF477B1}" type="pres">
      <dgm:prSet presAssocID="{33D78478-0FA0-43E4-9563-72B028C53C16}" presName="parentLin" presStyleCnt="0"/>
      <dgm:spPr/>
    </dgm:pt>
    <dgm:pt modelId="{AD86E9CD-1430-4DFA-89FD-586904FA1512}" type="pres">
      <dgm:prSet presAssocID="{33D78478-0FA0-43E4-9563-72B028C53C16}" presName="parentLeftMargin" presStyleLbl="node1" presStyleIdx="4" presStyleCnt="7"/>
      <dgm:spPr/>
      <dgm:t>
        <a:bodyPr/>
        <a:lstStyle/>
        <a:p>
          <a:endParaRPr lang="zh-TW" altLang="en-US"/>
        </a:p>
      </dgm:t>
    </dgm:pt>
    <dgm:pt modelId="{A12DF40E-7300-4D23-9E7C-767AD5E0B228}" type="pres">
      <dgm:prSet presAssocID="{33D78478-0FA0-43E4-9563-72B028C53C16}" presName="parentText" presStyleLbl="node1" presStyleIdx="5" presStyleCnt="7" custScaleX="11907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C04A2DB-B7A8-47F9-B249-B5AA5E0EBD7F}" type="pres">
      <dgm:prSet presAssocID="{33D78478-0FA0-43E4-9563-72B028C53C16}" presName="negativeSpace" presStyleCnt="0"/>
      <dgm:spPr/>
    </dgm:pt>
    <dgm:pt modelId="{6B31FF0E-55BD-4FB0-9425-95AE8688E42C}" type="pres">
      <dgm:prSet presAssocID="{33D78478-0FA0-43E4-9563-72B028C53C16}" presName="childText" presStyleLbl="conFgAcc1" presStyleIdx="5" presStyleCnt="7">
        <dgm:presLayoutVars>
          <dgm:bulletEnabled val="1"/>
        </dgm:presLayoutVars>
      </dgm:prSet>
      <dgm:spPr/>
    </dgm:pt>
    <dgm:pt modelId="{EE68DEF2-6624-464D-87E4-5383609C7876}" type="pres">
      <dgm:prSet presAssocID="{5303E8D9-3834-44F8-9A82-B2ADADAEC1A4}" presName="spaceBetweenRectangles" presStyleCnt="0"/>
      <dgm:spPr/>
    </dgm:pt>
    <dgm:pt modelId="{3DF32FB6-B0E3-4620-BC81-83BD04212882}" type="pres">
      <dgm:prSet presAssocID="{2E055E67-85F8-416F-A8A1-CCC4BE061D54}" presName="parentLin" presStyleCnt="0"/>
      <dgm:spPr/>
    </dgm:pt>
    <dgm:pt modelId="{989926A7-184D-46AB-A733-78964E7FAA29}" type="pres">
      <dgm:prSet presAssocID="{2E055E67-85F8-416F-A8A1-CCC4BE061D54}" presName="parentLeftMargin" presStyleLbl="node1" presStyleIdx="5" presStyleCnt="7"/>
      <dgm:spPr/>
      <dgm:t>
        <a:bodyPr/>
        <a:lstStyle/>
        <a:p>
          <a:endParaRPr lang="zh-TW" altLang="en-US"/>
        </a:p>
      </dgm:t>
    </dgm:pt>
    <dgm:pt modelId="{D46FB4BB-A159-4F42-AA95-2DE7A422FE21}" type="pres">
      <dgm:prSet presAssocID="{2E055E67-85F8-416F-A8A1-CCC4BE061D5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29A6F22-5E21-459B-BDBE-D356F2DF82F0}" type="pres">
      <dgm:prSet presAssocID="{2E055E67-85F8-416F-A8A1-CCC4BE061D54}" presName="negativeSpace" presStyleCnt="0"/>
      <dgm:spPr/>
    </dgm:pt>
    <dgm:pt modelId="{D21A72B6-8A11-44C0-AD83-2BEFF53F3ABD}" type="pres">
      <dgm:prSet presAssocID="{2E055E67-85F8-416F-A8A1-CCC4BE061D54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644FBAA5-DB0A-4A1B-973D-71E3C1C51CDC}" type="presOf" srcId="{49387498-CFE8-46B9-BFA7-267B7ADBD17D}" destId="{F8DA2B3E-89F5-4FE9-9367-9E939E15A4FA}" srcOrd="0" destOrd="0" presId="urn:microsoft.com/office/officeart/2005/8/layout/list1"/>
    <dgm:cxn modelId="{3114D28C-DB39-4263-986C-2F4E414CF309}" type="presOf" srcId="{49387498-CFE8-46B9-BFA7-267B7ADBD17D}" destId="{DDADF6BE-AE49-4A05-8336-08E02807B0C8}" srcOrd="1" destOrd="0" presId="urn:microsoft.com/office/officeart/2005/8/layout/list1"/>
    <dgm:cxn modelId="{0841A6A1-BC26-42BF-9023-D83D24F9CB82}" type="presOf" srcId="{33D78478-0FA0-43E4-9563-72B028C53C16}" destId="{A12DF40E-7300-4D23-9E7C-767AD5E0B228}" srcOrd="1" destOrd="0" presId="urn:microsoft.com/office/officeart/2005/8/layout/list1"/>
    <dgm:cxn modelId="{AFC524D5-9D1D-4A15-9525-3C48FAFAEE58}" type="presOf" srcId="{2E055E67-85F8-416F-A8A1-CCC4BE061D54}" destId="{D46FB4BB-A159-4F42-AA95-2DE7A422FE21}" srcOrd="1" destOrd="0" presId="urn:microsoft.com/office/officeart/2005/8/layout/list1"/>
    <dgm:cxn modelId="{265E4064-3C0C-47CE-8654-8F08616D5AC8}" type="presOf" srcId="{7AB962CE-F1D3-4F5A-BDE7-536D979A539F}" destId="{9F8B7601-D059-4018-BD65-39BC8413236B}" srcOrd="1" destOrd="0" presId="urn:microsoft.com/office/officeart/2005/8/layout/list1"/>
    <dgm:cxn modelId="{45BDE31A-22D1-41A5-A56D-3EB7D7B3CC1B}" srcId="{F4516695-B399-4060-98B3-4F6AE900DFDD}" destId="{7BB9E0DF-67F7-4393-8B2F-A3B2E95C46A3}" srcOrd="4" destOrd="0" parTransId="{AF1B148B-59FD-498D-BF93-3880CAF054D5}" sibTransId="{5A13E2EE-16C2-4789-9E4B-69CD88455E7D}"/>
    <dgm:cxn modelId="{C7CB66EA-34D6-4DCB-8648-0969077A8041}" type="presOf" srcId="{23CE7E20-0579-4CB2-956A-5ACCEFE19038}" destId="{02BB4A2B-5A64-4148-B042-2FFCA19A2656}" srcOrd="0" destOrd="0" presId="urn:microsoft.com/office/officeart/2005/8/layout/list1"/>
    <dgm:cxn modelId="{7BCFA317-99DB-465C-996E-86F512D13EFE}" type="presOf" srcId="{F4516695-B399-4060-98B3-4F6AE900DFDD}" destId="{617B6F4F-7D51-48C6-BB33-442F3BCF28CF}" srcOrd="0" destOrd="0" presId="urn:microsoft.com/office/officeart/2005/8/layout/list1"/>
    <dgm:cxn modelId="{DBA2E775-B590-4E0C-BC99-DFC7769DEE18}" type="presOf" srcId="{7BB9E0DF-67F7-4393-8B2F-A3B2E95C46A3}" destId="{994A4FD7-9516-475C-971C-8895DDB3426D}" srcOrd="1" destOrd="0" presId="urn:microsoft.com/office/officeart/2005/8/layout/list1"/>
    <dgm:cxn modelId="{6E404B16-352B-4A43-B97D-6C4BFECDD2CC}" type="presOf" srcId="{3FEEFF30-DBB1-42BC-951C-B78484EA9539}" destId="{6617B40A-544A-4B88-BB19-820BF36223A6}" srcOrd="0" destOrd="0" presId="urn:microsoft.com/office/officeart/2005/8/layout/list1"/>
    <dgm:cxn modelId="{60BED232-CBDD-48C9-A7DF-361C571F7A20}" srcId="{F4516695-B399-4060-98B3-4F6AE900DFDD}" destId="{49387498-CFE8-46B9-BFA7-267B7ADBD17D}" srcOrd="3" destOrd="0" parTransId="{3A33BE1D-3DDD-4E20-92D4-510082A554AF}" sibTransId="{0A64D684-DF73-4B4C-8CB7-FB730B694639}"/>
    <dgm:cxn modelId="{8BD8878D-6C5A-4EC5-8C64-6468A9B1F4EB}" type="presOf" srcId="{7BB9E0DF-67F7-4393-8B2F-A3B2E95C46A3}" destId="{E97AD162-0A3F-4390-94B7-F83B00616382}" srcOrd="0" destOrd="0" presId="urn:microsoft.com/office/officeart/2005/8/layout/list1"/>
    <dgm:cxn modelId="{71E91957-4716-4056-84DB-F10F3C2E2223}" srcId="{F4516695-B399-4060-98B3-4F6AE900DFDD}" destId="{2E055E67-85F8-416F-A8A1-CCC4BE061D54}" srcOrd="6" destOrd="0" parTransId="{B637C55F-3D33-48F5-9112-80A537735775}" sibTransId="{79A3633D-B01B-4554-826A-8654A8C46BD3}"/>
    <dgm:cxn modelId="{C9701851-B925-45EE-B9FB-68737BE1F56E}" type="presOf" srcId="{33D78478-0FA0-43E4-9563-72B028C53C16}" destId="{AD86E9CD-1430-4DFA-89FD-586904FA1512}" srcOrd="0" destOrd="0" presId="urn:microsoft.com/office/officeart/2005/8/layout/list1"/>
    <dgm:cxn modelId="{41523354-2DA1-41B3-8323-F503316AE884}" type="presOf" srcId="{7AB962CE-F1D3-4F5A-BDE7-536D979A539F}" destId="{AA8B501F-0F1E-4C97-8ED7-1E135F83C259}" srcOrd="0" destOrd="0" presId="urn:microsoft.com/office/officeart/2005/8/layout/list1"/>
    <dgm:cxn modelId="{04A1FE7F-8FC5-4987-A4E8-7B3811CD648F}" srcId="{F4516695-B399-4060-98B3-4F6AE900DFDD}" destId="{33D78478-0FA0-43E4-9563-72B028C53C16}" srcOrd="5" destOrd="0" parTransId="{8702D9D1-94E9-48DB-A7CA-22A9743C5920}" sibTransId="{5303E8D9-3834-44F8-9A82-B2ADADAEC1A4}"/>
    <dgm:cxn modelId="{A6FC313C-EB02-4CF6-B266-743ED86173FB}" type="presOf" srcId="{23CE7E20-0579-4CB2-956A-5ACCEFE19038}" destId="{9160A306-E3DE-4013-B2D9-DBC64A70B36E}" srcOrd="1" destOrd="0" presId="urn:microsoft.com/office/officeart/2005/8/layout/list1"/>
    <dgm:cxn modelId="{07B5C508-F3F8-4866-9D7B-981B55C0DED3}" srcId="{F4516695-B399-4060-98B3-4F6AE900DFDD}" destId="{3FEEFF30-DBB1-42BC-951C-B78484EA9539}" srcOrd="1" destOrd="0" parTransId="{33B706C6-7325-4D60-B936-32E58D8CE33C}" sibTransId="{3524EED8-1C02-43D2-AF41-F1EA87C5C076}"/>
    <dgm:cxn modelId="{BD81CC1D-D79F-4A04-BC62-BFCA8B8D5508}" srcId="{F4516695-B399-4060-98B3-4F6AE900DFDD}" destId="{7AB962CE-F1D3-4F5A-BDE7-536D979A539F}" srcOrd="0" destOrd="0" parTransId="{5D5E3D7A-02E0-46AC-96E6-93BD7E3A9C84}" sibTransId="{26EED82D-5A9B-493A-9206-3F9AA3EB203C}"/>
    <dgm:cxn modelId="{1B82055C-B715-47AC-B7E4-111BFE8AAAFF}" type="presOf" srcId="{3FEEFF30-DBB1-42BC-951C-B78484EA9539}" destId="{9D8DE450-1FDC-4251-9ECC-EEB7DA62C64E}" srcOrd="1" destOrd="0" presId="urn:microsoft.com/office/officeart/2005/8/layout/list1"/>
    <dgm:cxn modelId="{4BDD0321-4B54-4262-AD5A-D42FE574C473}" srcId="{F4516695-B399-4060-98B3-4F6AE900DFDD}" destId="{23CE7E20-0579-4CB2-956A-5ACCEFE19038}" srcOrd="2" destOrd="0" parTransId="{7FAFA019-70D1-44F4-943B-436390CF6414}" sibTransId="{46072828-2593-4139-A7AF-95F61AE61F3F}"/>
    <dgm:cxn modelId="{C3836E1F-1A73-4F1C-8874-6A06C0B49D6F}" type="presOf" srcId="{2E055E67-85F8-416F-A8A1-CCC4BE061D54}" destId="{989926A7-184D-46AB-A733-78964E7FAA29}" srcOrd="0" destOrd="0" presId="urn:microsoft.com/office/officeart/2005/8/layout/list1"/>
    <dgm:cxn modelId="{79A0CA96-3AD7-4B6D-B227-470433A6D66E}" type="presParOf" srcId="{617B6F4F-7D51-48C6-BB33-442F3BCF28CF}" destId="{ADE135C5-958D-43C0-AA8D-D841D52FCDD7}" srcOrd="0" destOrd="0" presId="urn:microsoft.com/office/officeart/2005/8/layout/list1"/>
    <dgm:cxn modelId="{3857899D-BF1D-4251-A3FF-35974144C326}" type="presParOf" srcId="{ADE135C5-958D-43C0-AA8D-D841D52FCDD7}" destId="{AA8B501F-0F1E-4C97-8ED7-1E135F83C259}" srcOrd="0" destOrd="0" presId="urn:microsoft.com/office/officeart/2005/8/layout/list1"/>
    <dgm:cxn modelId="{79475160-34CB-4376-BF0A-F6513C940C35}" type="presParOf" srcId="{ADE135C5-958D-43C0-AA8D-D841D52FCDD7}" destId="{9F8B7601-D059-4018-BD65-39BC8413236B}" srcOrd="1" destOrd="0" presId="urn:microsoft.com/office/officeart/2005/8/layout/list1"/>
    <dgm:cxn modelId="{5A3F941D-CF2E-4285-8438-888B25AD3EA9}" type="presParOf" srcId="{617B6F4F-7D51-48C6-BB33-442F3BCF28CF}" destId="{D1A8D776-F2F4-468A-BA24-CA73F0913788}" srcOrd="1" destOrd="0" presId="urn:microsoft.com/office/officeart/2005/8/layout/list1"/>
    <dgm:cxn modelId="{F6D85C30-C13F-48DE-8F43-08781EABDFF5}" type="presParOf" srcId="{617B6F4F-7D51-48C6-BB33-442F3BCF28CF}" destId="{FB060C36-4DAB-4540-95E6-96059C0122D6}" srcOrd="2" destOrd="0" presId="urn:microsoft.com/office/officeart/2005/8/layout/list1"/>
    <dgm:cxn modelId="{C320CEEA-B8E9-46D2-A48F-1075B1145766}" type="presParOf" srcId="{617B6F4F-7D51-48C6-BB33-442F3BCF28CF}" destId="{471872DE-B489-4E91-BAE3-2D1DD6FB4245}" srcOrd="3" destOrd="0" presId="urn:microsoft.com/office/officeart/2005/8/layout/list1"/>
    <dgm:cxn modelId="{8DBE7FEF-71B5-475B-9837-EC7F9EB7C55F}" type="presParOf" srcId="{617B6F4F-7D51-48C6-BB33-442F3BCF28CF}" destId="{B1053F73-1059-4413-BF08-3D88C87FC068}" srcOrd="4" destOrd="0" presId="urn:microsoft.com/office/officeart/2005/8/layout/list1"/>
    <dgm:cxn modelId="{64B92FC4-30A3-4989-B047-B58DF88EFD08}" type="presParOf" srcId="{B1053F73-1059-4413-BF08-3D88C87FC068}" destId="{6617B40A-544A-4B88-BB19-820BF36223A6}" srcOrd="0" destOrd="0" presId="urn:microsoft.com/office/officeart/2005/8/layout/list1"/>
    <dgm:cxn modelId="{7377EAA0-246F-4942-9734-D45099BDA876}" type="presParOf" srcId="{B1053F73-1059-4413-BF08-3D88C87FC068}" destId="{9D8DE450-1FDC-4251-9ECC-EEB7DA62C64E}" srcOrd="1" destOrd="0" presId="urn:microsoft.com/office/officeart/2005/8/layout/list1"/>
    <dgm:cxn modelId="{3B777B70-6F38-4C2B-ADF5-57B92069D115}" type="presParOf" srcId="{617B6F4F-7D51-48C6-BB33-442F3BCF28CF}" destId="{2E132B25-96C7-4C38-A135-BB17D32B3099}" srcOrd="5" destOrd="0" presId="urn:microsoft.com/office/officeart/2005/8/layout/list1"/>
    <dgm:cxn modelId="{1DB7F99E-5D4F-48AC-923D-4345DC727C21}" type="presParOf" srcId="{617B6F4F-7D51-48C6-BB33-442F3BCF28CF}" destId="{416A72C0-6BB0-48B0-9594-15A96BE66827}" srcOrd="6" destOrd="0" presId="urn:microsoft.com/office/officeart/2005/8/layout/list1"/>
    <dgm:cxn modelId="{56B76F3F-ED49-4955-895B-E2E7CBDCAE14}" type="presParOf" srcId="{617B6F4F-7D51-48C6-BB33-442F3BCF28CF}" destId="{5057E4B4-AD0E-426A-A087-598E0774D698}" srcOrd="7" destOrd="0" presId="urn:microsoft.com/office/officeart/2005/8/layout/list1"/>
    <dgm:cxn modelId="{77BB77B1-059F-4535-8E39-D4D0E34C6423}" type="presParOf" srcId="{617B6F4F-7D51-48C6-BB33-442F3BCF28CF}" destId="{41634171-8257-4C78-BBF5-2F319D4077E5}" srcOrd="8" destOrd="0" presId="urn:microsoft.com/office/officeart/2005/8/layout/list1"/>
    <dgm:cxn modelId="{85212FF9-DDCC-4FBA-804E-D72D8B0349C0}" type="presParOf" srcId="{41634171-8257-4C78-BBF5-2F319D4077E5}" destId="{02BB4A2B-5A64-4148-B042-2FFCA19A2656}" srcOrd="0" destOrd="0" presId="urn:microsoft.com/office/officeart/2005/8/layout/list1"/>
    <dgm:cxn modelId="{D9FF96D0-2CD0-42EB-BDDB-061C7090C549}" type="presParOf" srcId="{41634171-8257-4C78-BBF5-2F319D4077E5}" destId="{9160A306-E3DE-4013-B2D9-DBC64A70B36E}" srcOrd="1" destOrd="0" presId="urn:microsoft.com/office/officeart/2005/8/layout/list1"/>
    <dgm:cxn modelId="{E50CF61C-995D-4BF5-BD46-63767D578220}" type="presParOf" srcId="{617B6F4F-7D51-48C6-BB33-442F3BCF28CF}" destId="{698F3FCC-F10B-4952-BDF2-2CF7CCAA281F}" srcOrd="9" destOrd="0" presId="urn:microsoft.com/office/officeart/2005/8/layout/list1"/>
    <dgm:cxn modelId="{FD2F0DD1-3AA8-4ACE-A933-B8EEBD6A566E}" type="presParOf" srcId="{617B6F4F-7D51-48C6-BB33-442F3BCF28CF}" destId="{AB12A89A-FFC9-4624-A2C9-881FEF4612B0}" srcOrd="10" destOrd="0" presId="urn:microsoft.com/office/officeart/2005/8/layout/list1"/>
    <dgm:cxn modelId="{9A5B1232-10F1-44C0-B942-F8CF0B3C0DEF}" type="presParOf" srcId="{617B6F4F-7D51-48C6-BB33-442F3BCF28CF}" destId="{DB7942E0-B44A-4992-B15E-05A9D8FE0E86}" srcOrd="11" destOrd="0" presId="urn:microsoft.com/office/officeart/2005/8/layout/list1"/>
    <dgm:cxn modelId="{7E1E7A36-B9DC-4FED-9AF6-B47637D413EA}" type="presParOf" srcId="{617B6F4F-7D51-48C6-BB33-442F3BCF28CF}" destId="{C0A60883-0474-4CBC-8715-0E7BB1D59CBD}" srcOrd="12" destOrd="0" presId="urn:microsoft.com/office/officeart/2005/8/layout/list1"/>
    <dgm:cxn modelId="{9FF8009A-EFE4-438D-AAB2-F80E972EDC36}" type="presParOf" srcId="{C0A60883-0474-4CBC-8715-0E7BB1D59CBD}" destId="{F8DA2B3E-89F5-4FE9-9367-9E939E15A4FA}" srcOrd="0" destOrd="0" presId="urn:microsoft.com/office/officeart/2005/8/layout/list1"/>
    <dgm:cxn modelId="{B2C4535F-EA82-4338-9D4E-EAF1CBCB8F9A}" type="presParOf" srcId="{C0A60883-0474-4CBC-8715-0E7BB1D59CBD}" destId="{DDADF6BE-AE49-4A05-8336-08E02807B0C8}" srcOrd="1" destOrd="0" presId="urn:microsoft.com/office/officeart/2005/8/layout/list1"/>
    <dgm:cxn modelId="{53DE71AC-539A-4EDC-9E59-3EA5874C0118}" type="presParOf" srcId="{617B6F4F-7D51-48C6-BB33-442F3BCF28CF}" destId="{9F1A7CF6-478C-4C4D-BA0C-6890FFB54141}" srcOrd="13" destOrd="0" presId="urn:microsoft.com/office/officeart/2005/8/layout/list1"/>
    <dgm:cxn modelId="{23B7BB24-F010-44C1-BFD6-43CE89651272}" type="presParOf" srcId="{617B6F4F-7D51-48C6-BB33-442F3BCF28CF}" destId="{C59C6A37-2857-450D-9A43-54A9147A8233}" srcOrd="14" destOrd="0" presId="urn:microsoft.com/office/officeart/2005/8/layout/list1"/>
    <dgm:cxn modelId="{80CBCBB1-3DDC-46FF-9439-B45AC0430E0A}" type="presParOf" srcId="{617B6F4F-7D51-48C6-BB33-442F3BCF28CF}" destId="{2D5ED3AF-EEE1-493B-B68D-A2828B774450}" srcOrd="15" destOrd="0" presId="urn:microsoft.com/office/officeart/2005/8/layout/list1"/>
    <dgm:cxn modelId="{140E4933-50DB-4858-A5C4-8540DB9A677C}" type="presParOf" srcId="{617B6F4F-7D51-48C6-BB33-442F3BCF28CF}" destId="{7532EF38-426F-49F1-9C5B-DDC0DE042F2E}" srcOrd="16" destOrd="0" presId="urn:microsoft.com/office/officeart/2005/8/layout/list1"/>
    <dgm:cxn modelId="{3CC96179-BF48-421F-9D9F-79C0F3C3927B}" type="presParOf" srcId="{7532EF38-426F-49F1-9C5B-DDC0DE042F2E}" destId="{E97AD162-0A3F-4390-94B7-F83B00616382}" srcOrd="0" destOrd="0" presId="urn:microsoft.com/office/officeart/2005/8/layout/list1"/>
    <dgm:cxn modelId="{6F70CD8F-1E4C-462A-8D9E-1DC930CF20E3}" type="presParOf" srcId="{7532EF38-426F-49F1-9C5B-DDC0DE042F2E}" destId="{994A4FD7-9516-475C-971C-8895DDB3426D}" srcOrd="1" destOrd="0" presId="urn:microsoft.com/office/officeart/2005/8/layout/list1"/>
    <dgm:cxn modelId="{50018319-2D30-4641-86CF-EC9BDC474967}" type="presParOf" srcId="{617B6F4F-7D51-48C6-BB33-442F3BCF28CF}" destId="{4B7670F9-AC19-4AE4-9B02-676D58B7AC38}" srcOrd="17" destOrd="0" presId="urn:microsoft.com/office/officeart/2005/8/layout/list1"/>
    <dgm:cxn modelId="{0E723397-D4E5-4235-849B-CEACB5128F31}" type="presParOf" srcId="{617B6F4F-7D51-48C6-BB33-442F3BCF28CF}" destId="{BB336B4D-950B-4591-935B-E7698B2ABAD1}" srcOrd="18" destOrd="0" presId="urn:microsoft.com/office/officeart/2005/8/layout/list1"/>
    <dgm:cxn modelId="{E89FEBC8-7BF8-4FDA-AE4D-C90E08A574AF}" type="presParOf" srcId="{617B6F4F-7D51-48C6-BB33-442F3BCF28CF}" destId="{80BBF732-88F3-4983-AC34-3D0967E44600}" srcOrd="19" destOrd="0" presId="urn:microsoft.com/office/officeart/2005/8/layout/list1"/>
    <dgm:cxn modelId="{6E18BABB-3CED-4FEE-A152-E59243151A75}" type="presParOf" srcId="{617B6F4F-7D51-48C6-BB33-442F3BCF28CF}" destId="{E814632B-13CC-416A-9ACA-38F01CF477B1}" srcOrd="20" destOrd="0" presId="urn:microsoft.com/office/officeart/2005/8/layout/list1"/>
    <dgm:cxn modelId="{132AF33F-4E87-4F50-8734-0167F62556B4}" type="presParOf" srcId="{E814632B-13CC-416A-9ACA-38F01CF477B1}" destId="{AD86E9CD-1430-4DFA-89FD-586904FA1512}" srcOrd="0" destOrd="0" presId="urn:microsoft.com/office/officeart/2005/8/layout/list1"/>
    <dgm:cxn modelId="{6CD1D057-D5C5-4967-BA84-90E097BA92B7}" type="presParOf" srcId="{E814632B-13CC-416A-9ACA-38F01CF477B1}" destId="{A12DF40E-7300-4D23-9E7C-767AD5E0B228}" srcOrd="1" destOrd="0" presId="urn:microsoft.com/office/officeart/2005/8/layout/list1"/>
    <dgm:cxn modelId="{3F8B7660-6F84-4A25-9C4A-C3CFFB4C7FB1}" type="presParOf" srcId="{617B6F4F-7D51-48C6-BB33-442F3BCF28CF}" destId="{6C04A2DB-B7A8-47F9-B249-B5AA5E0EBD7F}" srcOrd="21" destOrd="0" presId="urn:microsoft.com/office/officeart/2005/8/layout/list1"/>
    <dgm:cxn modelId="{378CC12B-DA6A-4C6F-AA09-7ED15816BE3C}" type="presParOf" srcId="{617B6F4F-7D51-48C6-BB33-442F3BCF28CF}" destId="{6B31FF0E-55BD-4FB0-9425-95AE8688E42C}" srcOrd="22" destOrd="0" presId="urn:microsoft.com/office/officeart/2005/8/layout/list1"/>
    <dgm:cxn modelId="{92458E22-4BA0-4B1B-ADE3-FCCBD9FAD5EA}" type="presParOf" srcId="{617B6F4F-7D51-48C6-BB33-442F3BCF28CF}" destId="{EE68DEF2-6624-464D-87E4-5383609C7876}" srcOrd="23" destOrd="0" presId="urn:microsoft.com/office/officeart/2005/8/layout/list1"/>
    <dgm:cxn modelId="{C69198CC-783F-4C64-8040-3C1C77DB8C66}" type="presParOf" srcId="{617B6F4F-7D51-48C6-BB33-442F3BCF28CF}" destId="{3DF32FB6-B0E3-4620-BC81-83BD04212882}" srcOrd="24" destOrd="0" presId="urn:microsoft.com/office/officeart/2005/8/layout/list1"/>
    <dgm:cxn modelId="{5C40FCC1-D739-4CDA-A659-51DE86649AF5}" type="presParOf" srcId="{3DF32FB6-B0E3-4620-BC81-83BD04212882}" destId="{989926A7-184D-46AB-A733-78964E7FAA29}" srcOrd="0" destOrd="0" presId="urn:microsoft.com/office/officeart/2005/8/layout/list1"/>
    <dgm:cxn modelId="{37A470C2-C894-4F46-BFC5-143D348C8362}" type="presParOf" srcId="{3DF32FB6-B0E3-4620-BC81-83BD04212882}" destId="{D46FB4BB-A159-4F42-AA95-2DE7A422FE21}" srcOrd="1" destOrd="0" presId="urn:microsoft.com/office/officeart/2005/8/layout/list1"/>
    <dgm:cxn modelId="{269284AB-D111-4D88-819C-B62F264FEEFC}" type="presParOf" srcId="{617B6F4F-7D51-48C6-BB33-442F3BCF28CF}" destId="{C29A6F22-5E21-459B-BDBE-D356F2DF82F0}" srcOrd="25" destOrd="0" presId="urn:microsoft.com/office/officeart/2005/8/layout/list1"/>
    <dgm:cxn modelId="{C44944EF-4F57-4BF8-95F2-6BA682D8823A}" type="presParOf" srcId="{617B6F4F-7D51-48C6-BB33-442F3BCF28CF}" destId="{D21A72B6-8A11-44C0-AD83-2BEFF53F3AB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74E9FF-EA62-424B-9867-EFFDC7394EA7}" type="doc">
      <dgm:prSet loTypeId="urn:microsoft.com/office/officeart/2005/8/layout/matrix1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6F3E9BE-C2A4-40ED-B888-82E626B15558}">
      <dgm:prSet phldrT="[文字]"/>
      <dgm:spPr/>
      <dgm:t>
        <a:bodyPr/>
        <a:lstStyle/>
        <a:p>
          <a:r>
            <a:rPr lang="en-US" altLang="zh-TW" dirty="0" smtClean="0"/>
            <a:t>M</a:t>
          </a:r>
          <a:r>
            <a:rPr lang="zh-TW" altLang="en-US" dirty="0" smtClean="0"/>
            <a:t>化作業</a:t>
          </a:r>
          <a:endParaRPr lang="zh-TW" altLang="en-US" dirty="0"/>
        </a:p>
      </dgm:t>
    </dgm:pt>
    <dgm:pt modelId="{FE4AE74D-C72D-4052-8478-34C0C3C22BFA}" type="parTrans" cxnId="{EA734B9F-3489-4231-A4A0-2F961E4F3527}">
      <dgm:prSet/>
      <dgm:spPr/>
      <dgm:t>
        <a:bodyPr/>
        <a:lstStyle/>
        <a:p>
          <a:endParaRPr lang="zh-TW" altLang="en-US"/>
        </a:p>
      </dgm:t>
    </dgm:pt>
    <dgm:pt modelId="{BD3BE6EB-7C00-4A38-B334-3440F5690D89}" type="sibTrans" cxnId="{EA734B9F-3489-4231-A4A0-2F961E4F3527}">
      <dgm:prSet/>
      <dgm:spPr/>
      <dgm:t>
        <a:bodyPr/>
        <a:lstStyle/>
        <a:p>
          <a:endParaRPr lang="zh-TW" altLang="en-US"/>
        </a:p>
      </dgm:t>
    </dgm:pt>
    <dgm:pt modelId="{865D5FCA-689F-4118-92CD-09A2558D6909}">
      <dgm:prSet phldrT="[文字]"/>
      <dgm:spPr>
        <a:solidFill>
          <a:srgbClr val="00B0F0"/>
        </a:solidFill>
      </dgm:spPr>
      <dgm:t>
        <a:bodyPr/>
        <a:lstStyle/>
        <a:p>
          <a:r>
            <a:rPr lang="zh-TW" altLang="en-US" dirty="0" smtClean="0"/>
            <a:t>行程管理</a:t>
          </a:r>
          <a:endParaRPr lang="en-US" altLang="zh-TW" dirty="0" smtClean="0"/>
        </a:p>
      </dgm:t>
    </dgm:pt>
    <dgm:pt modelId="{B6D175F5-0B50-4D44-9840-2C839AC5A252}" type="parTrans" cxnId="{6EFA0671-E9F1-4357-A98A-88F981731215}">
      <dgm:prSet/>
      <dgm:spPr/>
      <dgm:t>
        <a:bodyPr/>
        <a:lstStyle/>
        <a:p>
          <a:endParaRPr lang="zh-TW" altLang="en-US"/>
        </a:p>
      </dgm:t>
    </dgm:pt>
    <dgm:pt modelId="{CDB69021-7928-44DB-910A-AEFAF34512B7}" type="sibTrans" cxnId="{6EFA0671-E9F1-4357-A98A-88F981731215}">
      <dgm:prSet/>
      <dgm:spPr/>
      <dgm:t>
        <a:bodyPr/>
        <a:lstStyle/>
        <a:p>
          <a:endParaRPr lang="zh-TW" altLang="en-US"/>
        </a:p>
      </dgm:t>
    </dgm:pt>
    <dgm:pt modelId="{61EB0992-E8B4-4739-8A0D-05F514315800}">
      <dgm:prSet phldrT="[文字]"/>
      <dgm:spPr>
        <a:solidFill>
          <a:srgbClr val="00B050"/>
        </a:solidFill>
      </dgm:spPr>
      <dgm:t>
        <a:bodyPr/>
        <a:lstStyle/>
        <a:p>
          <a:r>
            <a:rPr lang="zh-TW" altLang="en-US" dirty="0" smtClean="0"/>
            <a:t>公告管理</a:t>
          </a:r>
          <a:endParaRPr lang="zh-TW" altLang="en-US" dirty="0"/>
        </a:p>
      </dgm:t>
    </dgm:pt>
    <dgm:pt modelId="{6D48EF63-05CE-4C92-8A2F-ADD7A3349823}" type="parTrans" cxnId="{3DE15D7C-0EFF-4090-9B69-085EFA9375F5}">
      <dgm:prSet/>
      <dgm:spPr/>
      <dgm:t>
        <a:bodyPr/>
        <a:lstStyle/>
        <a:p>
          <a:endParaRPr lang="zh-TW" altLang="en-US"/>
        </a:p>
      </dgm:t>
    </dgm:pt>
    <dgm:pt modelId="{0B60FE35-B213-42C7-8496-7586E347785F}" type="sibTrans" cxnId="{3DE15D7C-0EFF-4090-9B69-085EFA9375F5}">
      <dgm:prSet/>
      <dgm:spPr/>
      <dgm:t>
        <a:bodyPr/>
        <a:lstStyle/>
        <a:p>
          <a:endParaRPr lang="zh-TW" altLang="en-US"/>
        </a:p>
      </dgm:t>
    </dgm:pt>
    <dgm:pt modelId="{82DABCF4-11A8-4073-A9D4-486492836B71}">
      <dgm:prSet phldrT="[文字]"/>
      <dgm:spPr>
        <a:solidFill>
          <a:srgbClr val="FF9900"/>
        </a:solidFill>
      </dgm:spPr>
      <dgm:t>
        <a:bodyPr/>
        <a:lstStyle/>
        <a:p>
          <a:r>
            <a:rPr lang="zh-TW" altLang="en-US" dirty="0" smtClean="0"/>
            <a:t>資訊傳閱</a:t>
          </a:r>
          <a:r>
            <a:rPr lang="en-US" altLang="zh-TW" dirty="0" smtClean="0"/>
            <a:t/>
          </a:r>
          <a:br>
            <a:rPr lang="en-US" altLang="zh-TW" dirty="0" smtClean="0"/>
          </a:br>
          <a:r>
            <a:rPr lang="zh-TW" altLang="en-US" dirty="0" smtClean="0"/>
            <a:t>管理</a:t>
          </a:r>
          <a:endParaRPr lang="zh-TW" altLang="en-US" dirty="0"/>
        </a:p>
      </dgm:t>
    </dgm:pt>
    <dgm:pt modelId="{C6B8677A-511E-4D97-A741-F59B764DE6BB}" type="parTrans" cxnId="{F6D14E26-51DB-4F0C-8E39-A3F63DEA90F4}">
      <dgm:prSet/>
      <dgm:spPr/>
      <dgm:t>
        <a:bodyPr/>
        <a:lstStyle/>
        <a:p>
          <a:endParaRPr lang="zh-TW" altLang="en-US"/>
        </a:p>
      </dgm:t>
    </dgm:pt>
    <dgm:pt modelId="{C4A70EC1-9834-4D57-BCA8-03F47D705A0D}" type="sibTrans" cxnId="{F6D14E26-51DB-4F0C-8E39-A3F63DEA90F4}">
      <dgm:prSet/>
      <dgm:spPr/>
      <dgm:t>
        <a:bodyPr/>
        <a:lstStyle/>
        <a:p>
          <a:endParaRPr lang="zh-TW" altLang="en-US"/>
        </a:p>
      </dgm:t>
    </dgm:pt>
    <dgm:pt modelId="{D1A43090-8EDC-451D-A97F-33245F8C4743}">
      <dgm:prSet phldrT="[文字]"/>
      <dgm:spPr>
        <a:solidFill>
          <a:srgbClr val="0070C0"/>
        </a:solidFill>
      </dgm:spPr>
      <dgm:t>
        <a:bodyPr/>
        <a:lstStyle/>
        <a:p>
          <a:r>
            <a:rPr lang="zh-TW" altLang="en-US" dirty="0" smtClean="0"/>
            <a:t>報價、人資、檔案櫃</a:t>
          </a:r>
          <a:endParaRPr lang="zh-TW" altLang="en-US" dirty="0"/>
        </a:p>
      </dgm:t>
    </dgm:pt>
    <dgm:pt modelId="{036E982D-C6A4-40E5-92A3-558C65EBF009}" type="parTrans" cxnId="{75D25A07-443E-40CB-A4A9-08A83686ABC3}">
      <dgm:prSet/>
      <dgm:spPr/>
      <dgm:t>
        <a:bodyPr/>
        <a:lstStyle/>
        <a:p>
          <a:endParaRPr lang="zh-TW" altLang="en-US"/>
        </a:p>
      </dgm:t>
    </dgm:pt>
    <dgm:pt modelId="{F6E016A7-9A9D-48B9-AFBF-C16D7714A453}" type="sibTrans" cxnId="{75D25A07-443E-40CB-A4A9-08A83686ABC3}">
      <dgm:prSet/>
      <dgm:spPr/>
      <dgm:t>
        <a:bodyPr/>
        <a:lstStyle/>
        <a:p>
          <a:endParaRPr lang="zh-TW" altLang="en-US"/>
        </a:p>
      </dgm:t>
    </dgm:pt>
    <dgm:pt modelId="{5762BFDF-5922-433F-B606-69B3FA37992A}" type="pres">
      <dgm:prSet presAssocID="{7B74E9FF-EA62-424B-9867-EFFDC7394EA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152A9E9-260A-4AD6-B664-6097DD0DFAC2}" type="pres">
      <dgm:prSet presAssocID="{7B74E9FF-EA62-424B-9867-EFFDC7394EA7}" presName="matrix" presStyleCnt="0"/>
      <dgm:spPr/>
    </dgm:pt>
    <dgm:pt modelId="{17B80E08-7010-46E0-A115-EDD7F912FDED}" type="pres">
      <dgm:prSet presAssocID="{7B74E9FF-EA62-424B-9867-EFFDC7394EA7}" presName="tile1" presStyleLbl="node1" presStyleIdx="0" presStyleCnt="4"/>
      <dgm:spPr/>
      <dgm:t>
        <a:bodyPr/>
        <a:lstStyle/>
        <a:p>
          <a:endParaRPr lang="zh-TW" altLang="en-US"/>
        </a:p>
      </dgm:t>
    </dgm:pt>
    <dgm:pt modelId="{4C552C42-9063-4B3C-AA7C-A6471D6477C4}" type="pres">
      <dgm:prSet presAssocID="{7B74E9FF-EA62-424B-9867-EFFDC7394EA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67C0D7E-E987-4020-8AC3-5BBA9859F3F7}" type="pres">
      <dgm:prSet presAssocID="{7B74E9FF-EA62-424B-9867-EFFDC7394EA7}" presName="tile2" presStyleLbl="node1" presStyleIdx="1" presStyleCnt="4"/>
      <dgm:spPr/>
      <dgm:t>
        <a:bodyPr/>
        <a:lstStyle/>
        <a:p>
          <a:endParaRPr lang="zh-TW" altLang="en-US"/>
        </a:p>
      </dgm:t>
    </dgm:pt>
    <dgm:pt modelId="{759E28E6-230E-4676-8F7E-6FA866EC192F}" type="pres">
      <dgm:prSet presAssocID="{7B74E9FF-EA62-424B-9867-EFFDC7394EA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7A7F5E-576A-49AE-A0DD-0D2B81C8020C}" type="pres">
      <dgm:prSet presAssocID="{7B74E9FF-EA62-424B-9867-EFFDC7394EA7}" presName="tile3" presStyleLbl="node1" presStyleIdx="2" presStyleCnt="4"/>
      <dgm:spPr/>
      <dgm:t>
        <a:bodyPr/>
        <a:lstStyle/>
        <a:p>
          <a:endParaRPr lang="zh-TW" altLang="en-US"/>
        </a:p>
      </dgm:t>
    </dgm:pt>
    <dgm:pt modelId="{32A508E1-0C70-4EA6-BD73-460F74EF95C1}" type="pres">
      <dgm:prSet presAssocID="{7B74E9FF-EA62-424B-9867-EFFDC7394EA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2DA24F-94F2-4C39-92AA-006C97EC12D0}" type="pres">
      <dgm:prSet presAssocID="{7B74E9FF-EA62-424B-9867-EFFDC7394EA7}" presName="tile4" presStyleLbl="node1" presStyleIdx="3" presStyleCnt="4"/>
      <dgm:spPr/>
      <dgm:t>
        <a:bodyPr/>
        <a:lstStyle/>
        <a:p>
          <a:endParaRPr lang="zh-TW" altLang="en-US"/>
        </a:p>
      </dgm:t>
    </dgm:pt>
    <dgm:pt modelId="{4EFF440C-EFD6-4321-8B42-6FD1E6ECF5D3}" type="pres">
      <dgm:prSet presAssocID="{7B74E9FF-EA62-424B-9867-EFFDC7394EA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46DC62-4056-4EA9-BDD2-0D46924CFB3C}" type="pres">
      <dgm:prSet presAssocID="{7B74E9FF-EA62-424B-9867-EFFDC7394EA7}" presName="centerTile" presStyleLbl="fgShp" presStyleIdx="0" presStyleCnt="1" custScaleX="135385" custScaleY="122538">
        <dgm:presLayoutVars>
          <dgm:chMax val="0"/>
          <dgm:chPref val="0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E64AF0C-5063-4131-8FFA-32DFA8439F2D}" type="presOf" srcId="{61EB0992-E8B4-4739-8A0D-05F514315800}" destId="{067C0D7E-E987-4020-8AC3-5BBA9859F3F7}" srcOrd="0" destOrd="0" presId="urn:microsoft.com/office/officeart/2005/8/layout/matrix1"/>
    <dgm:cxn modelId="{6EFA0671-E9F1-4357-A98A-88F981731215}" srcId="{16F3E9BE-C2A4-40ED-B888-82E626B15558}" destId="{865D5FCA-689F-4118-92CD-09A2558D6909}" srcOrd="0" destOrd="0" parTransId="{B6D175F5-0B50-4D44-9840-2C839AC5A252}" sibTransId="{CDB69021-7928-44DB-910A-AEFAF34512B7}"/>
    <dgm:cxn modelId="{3DE15D7C-0EFF-4090-9B69-085EFA9375F5}" srcId="{16F3E9BE-C2A4-40ED-B888-82E626B15558}" destId="{61EB0992-E8B4-4739-8A0D-05F514315800}" srcOrd="1" destOrd="0" parTransId="{6D48EF63-05CE-4C92-8A2F-ADD7A3349823}" sibTransId="{0B60FE35-B213-42C7-8496-7586E347785F}"/>
    <dgm:cxn modelId="{06EB8345-B962-4EDA-AB98-BF1190BA3F1F}" type="presOf" srcId="{7B74E9FF-EA62-424B-9867-EFFDC7394EA7}" destId="{5762BFDF-5922-433F-B606-69B3FA37992A}" srcOrd="0" destOrd="0" presId="urn:microsoft.com/office/officeart/2005/8/layout/matrix1"/>
    <dgm:cxn modelId="{7D976258-7F06-4CC0-951A-DA888F996E8E}" type="presOf" srcId="{82DABCF4-11A8-4073-A9D4-486492836B71}" destId="{DA7A7F5E-576A-49AE-A0DD-0D2B81C8020C}" srcOrd="0" destOrd="0" presId="urn:microsoft.com/office/officeart/2005/8/layout/matrix1"/>
    <dgm:cxn modelId="{D484B985-948B-4408-B4E6-DBA4724CF73F}" type="presOf" srcId="{82DABCF4-11A8-4073-A9D4-486492836B71}" destId="{32A508E1-0C70-4EA6-BD73-460F74EF95C1}" srcOrd="1" destOrd="0" presId="urn:microsoft.com/office/officeart/2005/8/layout/matrix1"/>
    <dgm:cxn modelId="{690CE1B6-DEEE-4BBC-97BB-7CE2DEE437F9}" type="presOf" srcId="{865D5FCA-689F-4118-92CD-09A2558D6909}" destId="{4C552C42-9063-4B3C-AA7C-A6471D6477C4}" srcOrd="1" destOrd="0" presId="urn:microsoft.com/office/officeart/2005/8/layout/matrix1"/>
    <dgm:cxn modelId="{EA734B9F-3489-4231-A4A0-2F961E4F3527}" srcId="{7B74E9FF-EA62-424B-9867-EFFDC7394EA7}" destId="{16F3E9BE-C2A4-40ED-B888-82E626B15558}" srcOrd="0" destOrd="0" parTransId="{FE4AE74D-C72D-4052-8478-34C0C3C22BFA}" sibTransId="{BD3BE6EB-7C00-4A38-B334-3440F5690D89}"/>
    <dgm:cxn modelId="{51094B35-C076-41B1-8582-A93C8E25A588}" type="presOf" srcId="{D1A43090-8EDC-451D-A97F-33245F8C4743}" destId="{B32DA24F-94F2-4C39-92AA-006C97EC12D0}" srcOrd="0" destOrd="0" presId="urn:microsoft.com/office/officeart/2005/8/layout/matrix1"/>
    <dgm:cxn modelId="{92DDFC29-2CC8-437E-8F99-CC989CAF6E7D}" type="presOf" srcId="{D1A43090-8EDC-451D-A97F-33245F8C4743}" destId="{4EFF440C-EFD6-4321-8B42-6FD1E6ECF5D3}" srcOrd="1" destOrd="0" presId="urn:microsoft.com/office/officeart/2005/8/layout/matrix1"/>
    <dgm:cxn modelId="{BE85019D-665E-4988-87A6-69C0CCDB87E2}" type="presOf" srcId="{61EB0992-E8B4-4739-8A0D-05F514315800}" destId="{759E28E6-230E-4676-8F7E-6FA866EC192F}" srcOrd="1" destOrd="0" presId="urn:microsoft.com/office/officeart/2005/8/layout/matrix1"/>
    <dgm:cxn modelId="{4A1C3663-EF31-4AA0-9535-998D2686BFF2}" type="presOf" srcId="{865D5FCA-689F-4118-92CD-09A2558D6909}" destId="{17B80E08-7010-46E0-A115-EDD7F912FDED}" srcOrd="0" destOrd="0" presId="urn:microsoft.com/office/officeart/2005/8/layout/matrix1"/>
    <dgm:cxn modelId="{75D25A07-443E-40CB-A4A9-08A83686ABC3}" srcId="{16F3E9BE-C2A4-40ED-B888-82E626B15558}" destId="{D1A43090-8EDC-451D-A97F-33245F8C4743}" srcOrd="3" destOrd="0" parTransId="{036E982D-C6A4-40E5-92A3-558C65EBF009}" sibTransId="{F6E016A7-9A9D-48B9-AFBF-C16D7714A453}"/>
    <dgm:cxn modelId="{9FAE50D9-0EED-4CA3-B1CC-8D2C82099699}" type="presOf" srcId="{16F3E9BE-C2A4-40ED-B888-82E626B15558}" destId="{F846DC62-4056-4EA9-BDD2-0D46924CFB3C}" srcOrd="0" destOrd="0" presId="urn:microsoft.com/office/officeart/2005/8/layout/matrix1"/>
    <dgm:cxn modelId="{F6D14E26-51DB-4F0C-8E39-A3F63DEA90F4}" srcId="{16F3E9BE-C2A4-40ED-B888-82E626B15558}" destId="{82DABCF4-11A8-4073-A9D4-486492836B71}" srcOrd="2" destOrd="0" parTransId="{C6B8677A-511E-4D97-A741-F59B764DE6BB}" sibTransId="{C4A70EC1-9834-4D57-BCA8-03F47D705A0D}"/>
    <dgm:cxn modelId="{B5287D97-F4E3-4630-AE9F-823D8A52CF76}" type="presParOf" srcId="{5762BFDF-5922-433F-B606-69B3FA37992A}" destId="{9152A9E9-260A-4AD6-B664-6097DD0DFAC2}" srcOrd="0" destOrd="0" presId="urn:microsoft.com/office/officeart/2005/8/layout/matrix1"/>
    <dgm:cxn modelId="{30FCE864-5B6C-4EFF-B842-49AEBDA36B83}" type="presParOf" srcId="{9152A9E9-260A-4AD6-B664-6097DD0DFAC2}" destId="{17B80E08-7010-46E0-A115-EDD7F912FDED}" srcOrd="0" destOrd="0" presId="urn:microsoft.com/office/officeart/2005/8/layout/matrix1"/>
    <dgm:cxn modelId="{2D4BE54E-E77B-4BF2-ADCA-0B29324B27EB}" type="presParOf" srcId="{9152A9E9-260A-4AD6-B664-6097DD0DFAC2}" destId="{4C552C42-9063-4B3C-AA7C-A6471D6477C4}" srcOrd="1" destOrd="0" presId="urn:microsoft.com/office/officeart/2005/8/layout/matrix1"/>
    <dgm:cxn modelId="{C090DE97-2521-4864-B11E-1ECC1D536E80}" type="presParOf" srcId="{9152A9E9-260A-4AD6-B664-6097DD0DFAC2}" destId="{067C0D7E-E987-4020-8AC3-5BBA9859F3F7}" srcOrd="2" destOrd="0" presId="urn:microsoft.com/office/officeart/2005/8/layout/matrix1"/>
    <dgm:cxn modelId="{DC7118B8-F2F8-4AEF-8742-B01E5F19CF91}" type="presParOf" srcId="{9152A9E9-260A-4AD6-B664-6097DD0DFAC2}" destId="{759E28E6-230E-4676-8F7E-6FA866EC192F}" srcOrd="3" destOrd="0" presId="urn:microsoft.com/office/officeart/2005/8/layout/matrix1"/>
    <dgm:cxn modelId="{4BE986E2-C38F-41EE-9DB3-77EA8962DE61}" type="presParOf" srcId="{9152A9E9-260A-4AD6-B664-6097DD0DFAC2}" destId="{DA7A7F5E-576A-49AE-A0DD-0D2B81C8020C}" srcOrd="4" destOrd="0" presId="urn:microsoft.com/office/officeart/2005/8/layout/matrix1"/>
    <dgm:cxn modelId="{F69D20E1-BE81-4645-BD1E-54CCC27BE881}" type="presParOf" srcId="{9152A9E9-260A-4AD6-B664-6097DD0DFAC2}" destId="{32A508E1-0C70-4EA6-BD73-460F74EF95C1}" srcOrd="5" destOrd="0" presId="urn:microsoft.com/office/officeart/2005/8/layout/matrix1"/>
    <dgm:cxn modelId="{CF40C2EB-0228-4A38-AFB8-F83440273A7B}" type="presParOf" srcId="{9152A9E9-260A-4AD6-B664-6097DD0DFAC2}" destId="{B32DA24F-94F2-4C39-92AA-006C97EC12D0}" srcOrd="6" destOrd="0" presId="urn:microsoft.com/office/officeart/2005/8/layout/matrix1"/>
    <dgm:cxn modelId="{A871C335-E36A-400B-9C2E-23745D65DFF3}" type="presParOf" srcId="{9152A9E9-260A-4AD6-B664-6097DD0DFAC2}" destId="{4EFF440C-EFD6-4321-8B42-6FD1E6ECF5D3}" srcOrd="7" destOrd="0" presId="urn:microsoft.com/office/officeart/2005/8/layout/matrix1"/>
    <dgm:cxn modelId="{C919D3FB-64AD-4CF5-890A-0ED1F72C25A7}" type="presParOf" srcId="{5762BFDF-5922-433F-B606-69B3FA37992A}" destId="{F846DC62-4056-4EA9-BDD2-0D46924CFB3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060C36-4DAB-4540-95E6-96059C0122D6}">
      <dsp:nvSpPr>
        <dsp:cNvPr id="0" name=""/>
        <dsp:cNvSpPr/>
      </dsp:nvSpPr>
      <dsp:spPr>
        <a:xfrm>
          <a:off x="0" y="3535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8B7601-D059-4018-BD65-39BC8413236B}">
      <dsp:nvSpPr>
        <dsp:cNvPr id="0" name=""/>
        <dsp:cNvSpPr/>
      </dsp:nvSpPr>
      <dsp:spPr>
        <a:xfrm>
          <a:off x="396932" y="1321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如何導入有效益的電子化系統。</a:t>
          </a:r>
          <a:endParaRPr lang="zh-TW" altLang="en-US" sz="1500" kern="1200" dirty="0"/>
        </a:p>
      </dsp:txBody>
      <dsp:txXfrm>
        <a:off x="418548" y="153752"/>
        <a:ext cx="6573724" cy="399568"/>
      </dsp:txXfrm>
    </dsp:sp>
    <dsp:sp modelId="{416A72C0-6BB0-48B0-9594-15A96BE66827}">
      <dsp:nvSpPr>
        <dsp:cNvPr id="0" name=""/>
        <dsp:cNvSpPr/>
      </dsp:nvSpPr>
      <dsp:spPr>
        <a:xfrm>
          <a:off x="0" y="10339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DE450-1FDC-4251-9ECC-EEB7DA62C64E}">
      <dsp:nvSpPr>
        <dsp:cNvPr id="0" name=""/>
        <dsp:cNvSpPr/>
      </dsp:nvSpPr>
      <dsp:spPr>
        <a:xfrm>
          <a:off x="396932" y="8125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如何以電子化系統改善連絡溝通方式。</a:t>
          </a:r>
          <a:endParaRPr lang="zh-TW" altLang="en-US" sz="1500" kern="1200" dirty="0"/>
        </a:p>
      </dsp:txBody>
      <dsp:txXfrm>
        <a:off x="418548" y="834152"/>
        <a:ext cx="6573724" cy="399568"/>
      </dsp:txXfrm>
    </dsp:sp>
    <dsp:sp modelId="{AB12A89A-FFC9-4624-A2C9-881FEF4612B0}">
      <dsp:nvSpPr>
        <dsp:cNvPr id="0" name=""/>
        <dsp:cNvSpPr/>
      </dsp:nvSpPr>
      <dsp:spPr>
        <a:xfrm>
          <a:off x="0" y="17143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60A306-E3DE-4013-B2D9-DBC64A70B36E}">
      <dsp:nvSpPr>
        <dsp:cNvPr id="0" name=""/>
        <dsp:cNvSpPr/>
      </dsp:nvSpPr>
      <dsp:spPr>
        <a:xfrm>
          <a:off x="396932" y="14929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如何有效掌握訊息部發布狀況，避免訊息遺漏。</a:t>
          </a:r>
          <a:endParaRPr lang="zh-TW" altLang="en-US" sz="1500" kern="1200" dirty="0"/>
        </a:p>
      </dsp:txBody>
      <dsp:txXfrm>
        <a:off x="418548" y="1514552"/>
        <a:ext cx="6573724" cy="399568"/>
      </dsp:txXfrm>
    </dsp:sp>
    <dsp:sp modelId="{C59C6A37-2857-450D-9A43-54A9147A8233}">
      <dsp:nvSpPr>
        <dsp:cNvPr id="0" name=""/>
        <dsp:cNvSpPr/>
      </dsp:nvSpPr>
      <dsp:spPr>
        <a:xfrm>
          <a:off x="0" y="23947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ADF6BE-AE49-4A05-8336-08E02807B0C8}">
      <dsp:nvSpPr>
        <dsp:cNvPr id="0" name=""/>
        <dsp:cNvSpPr/>
      </dsp:nvSpPr>
      <dsp:spPr>
        <a:xfrm>
          <a:off x="396932" y="21733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如何掌握業務報價的進行流程。</a:t>
          </a:r>
          <a:endParaRPr lang="zh-TW" altLang="en-US" sz="1500" kern="1200" dirty="0"/>
        </a:p>
      </dsp:txBody>
      <dsp:txXfrm>
        <a:off x="418548" y="2194952"/>
        <a:ext cx="6573724" cy="399568"/>
      </dsp:txXfrm>
    </dsp:sp>
    <dsp:sp modelId="{BB336B4D-950B-4591-935B-E7698B2ABAD1}">
      <dsp:nvSpPr>
        <dsp:cNvPr id="0" name=""/>
        <dsp:cNvSpPr/>
      </dsp:nvSpPr>
      <dsp:spPr>
        <a:xfrm>
          <a:off x="0" y="30751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4A4FD7-9516-475C-971C-8895DDB3426D}">
      <dsp:nvSpPr>
        <dsp:cNvPr id="0" name=""/>
        <dsp:cNvSpPr/>
      </dsp:nvSpPr>
      <dsp:spPr>
        <a:xfrm>
          <a:off x="396932" y="28537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如何透過電子化系統改善業務報價管理。</a:t>
          </a:r>
          <a:endParaRPr lang="zh-TW" altLang="en-US" sz="1500" kern="1200" dirty="0"/>
        </a:p>
      </dsp:txBody>
      <dsp:txXfrm>
        <a:off x="418548" y="2875352"/>
        <a:ext cx="6573724" cy="399568"/>
      </dsp:txXfrm>
    </dsp:sp>
    <dsp:sp modelId="{6B31FF0E-55BD-4FB0-9425-95AE8688E42C}">
      <dsp:nvSpPr>
        <dsp:cNvPr id="0" name=""/>
        <dsp:cNvSpPr/>
      </dsp:nvSpPr>
      <dsp:spPr>
        <a:xfrm>
          <a:off x="0" y="37555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2DF40E-7300-4D23-9E7C-767AD5E0B228}">
      <dsp:nvSpPr>
        <dsp:cNvPr id="0" name=""/>
        <dsp:cNvSpPr/>
      </dsp:nvSpPr>
      <dsp:spPr>
        <a:xfrm>
          <a:off x="396932" y="3534136"/>
          <a:ext cx="6616956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如何追蹤報價客戶，增進企業訂單成交率。</a:t>
          </a:r>
          <a:endParaRPr lang="zh-TW" altLang="en-US" sz="1500" kern="1200" dirty="0"/>
        </a:p>
      </dsp:txBody>
      <dsp:txXfrm>
        <a:off x="418548" y="3555752"/>
        <a:ext cx="6573724" cy="399568"/>
      </dsp:txXfrm>
    </dsp:sp>
    <dsp:sp modelId="{D21A72B6-8A11-44C0-AD83-2BEFF53F3ABD}">
      <dsp:nvSpPr>
        <dsp:cNvPr id="0" name=""/>
        <dsp:cNvSpPr/>
      </dsp:nvSpPr>
      <dsp:spPr>
        <a:xfrm>
          <a:off x="0" y="4435936"/>
          <a:ext cx="793865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6FB4BB-A159-4F42-AA95-2DE7A422FE21}">
      <dsp:nvSpPr>
        <dsp:cNvPr id="0" name=""/>
        <dsp:cNvSpPr/>
      </dsp:nvSpPr>
      <dsp:spPr>
        <a:xfrm>
          <a:off x="396932" y="4214536"/>
          <a:ext cx="5557058" cy="442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0044" tIns="0" rIns="210044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500" kern="1200" dirty="0" smtClean="0"/>
            <a:t>如何快速掌握及通知內部群組狀況</a:t>
          </a:r>
          <a:endParaRPr lang="zh-TW" altLang="en-US" sz="1500" kern="1200" dirty="0"/>
        </a:p>
      </dsp:txBody>
      <dsp:txXfrm>
        <a:off x="418548" y="4236152"/>
        <a:ext cx="5513826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80E08-7010-46E0-A115-EDD7F912FDED}">
      <dsp:nvSpPr>
        <dsp:cNvPr id="0" name=""/>
        <dsp:cNvSpPr/>
      </dsp:nvSpPr>
      <dsp:spPr>
        <a:xfrm rot="16200000">
          <a:off x="508000" y="-508000"/>
          <a:ext cx="2032000" cy="3048000"/>
        </a:xfrm>
        <a:prstGeom prst="round1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500" kern="1200" dirty="0" smtClean="0"/>
            <a:t>行程管理</a:t>
          </a:r>
          <a:endParaRPr lang="en-US" altLang="zh-TW" sz="3500" kern="1200" dirty="0" smtClean="0"/>
        </a:p>
      </dsp:txBody>
      <dsp:txXfrm rot="5400000">
        <a:off x="0" y="0"/>
        <a:ext cx="3048000" cy="1524000"/>
      </dsp:txXfrm>
    </dsp:sp>
    <dsp:sp modelId="{067C0D7E-E987-4020-8AC3-5BBA9859F3F7}">
      <dsp:nvSpPr>
        <dsp:cNvPr id="0" name=""/>
        <dsp:cNvSpPr/>
      </dsp:nvSpPr>
      <dsp:spPr>
        <a:xfrm>
          <a:off x="3048000" y="0"/>
          <a:ext cx="3048000" cy="2032000"/>
        </a:xfrm>
        <a:prstGeom prst="round1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500" kern="1200" dirty="0" smtClean="0"/>
            <a:t>公告管理</a:t>
          </a:r>
          <a:endParaRPr lang="zh-TW" altLang="en-US" sz="3500" kern="1200" dirty="0"/>
        </a:p>
      </dsp:txBody>
      <dsp:txXfrm>
        <a:off x="3048000" y="0"/>
        <a:ext cx="3048000" cy="1524000"/>
      </dsp:txXfrm>
    </dsp:sp>
    <dsp:sp modelId="{DA7A7F5E-576A-49AE-A0DD-0D2B81C8020C}">
      <dsp:nvSpPr>
        <dsp:cNvPr id="0" name=""/>
        <dsp:cNvSpPr/>
      </dsp:nvSpPr>
      <dsp:spPr>
        <a:xfrm rot="10800000">
          <a:off x="0" y="2032000"/>
          <a:ext cx="3048000" cy="2032000"/>
        </a:xfrm>
        <a:prstGeom prst="round1Rect">
          <a:avLst/>
        </a:prstGeom>
        <a:solidFill>
          <a:srgbClr val="FF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500" kern="1200" dirty="0" smtClean="0"/>
            <a:t>資訊傳閱</a:t>
          </a:r>
          <a:r>
            <a:rPr lang="en-US" altLang="zh-TW" sz="3500" kern="1200" dirty="0" smtClean="0"/>
            <a:t/>
          </a:r>
          <a:br>
            <a:rPr lang="en-US" altLang="zh-TW" sz="3500" kern="1200" dirty="0" smtClean="0"/>
          </a:br>
          <a:r>
            <a:rPr lang="zh-TW" altLang="en-US" sz="3500" kern="1200" dirty="0" smtClean="0"/>
            <a:t>管理</a:t>
          </a:r>
          <a:endParaRPr lang="zh-TW" altLang="en-US" sz="3500" kern="1200" dirty="0"/>
        </a:p>
      </dsp:txBody>
      <dsp:txXfrm rot="10800000">
        <a:off x="0" y="2539999"/>
        <a:ext cx="3048000" cy="1524000"/>
      </dsp:txXfrm>
    </dsp:sp>
    <dsp:sp modelId="{B32DA24F-94F2-4C39-92AA-006C97EC12D0}">
      <dsp:nvSpPr>
        <dsp:cNvPr id="0" name=""/>
        <dsp:cNvSpPr/>
      </dsp:nvSpPr>
      <dsp:spPr>
        <a:xfrm rot="5400000">
          <a:off x="3556000" y="1523999"/>
          <a:ext cx="2032000" cy="3048000"/>
        </a:xfrm>
        <a:prstGeom prst="round1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500" kern="1200" dirty="0" smtClean="0"/>
            <a:t>報價、人資、檔案櫃</a:t>
          </a:r>
          <a:endParaRPr lang="zh-TW" altLang="en-US" sz="3500" kern="1200" dirty="0"/>
        </a:p>
      </dsp:txBody>
      <dsp:txXfrm rot="-5400000">
        <a:off x="3048000" y="2539999"/>
        <a:ext cx="3048000" cy="1524000"/>
      </dsp:txXfrm>
    </dsp:sp>
    <dsp:sp modelId="{F846DC62-4056-4EA9-BDD2-0D46924CFB3C}">
      <dsp:nvSpPr>
        <dsp:cNvPr id="0" name=""/>
        <dsp:cNvSpPr/>
      </dsp:nvSpPr>
      <dsp:spPr>
        <a:xfrm>
          <a:off x="1810039" y="1409506"/>
          <a:ext cx="2475920" cy="1244986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M</a:t>
          </a:r>
          <a:r>
            <a:rPr lang="zh-TW" altLang="en-US" sz="3500" kern="1200" dirty="0" smtClean="0"/>
            <a:t>化作業</a:t>
          </a:r>
          <a:endParaRPr lang="zh-TW" altLang="en-US" sz="3500" kern="1200" dirty="0"/>
        </a:p>
      </dsp:txBody>
      <dsp:txXfrm>
        <a:off x="1870814" y="1470281"/>
        <a:ext cx="2354370" cy="11234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8819F49-A4EC-42E7-B480-6BA3D64D3AFD}" type="datetimeFigureOut">
              <a:rPr lang="zh-TW" altLang="en-US"/>
              <a:pPr/>
              <a:t>2014/5/10</a:t>
            </a:fld>
            <a:endParaRPr lang="en-US" altLang="zh-TW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35DB0F0-8B88-4835-AAA5-C0312DEB2372}" type="slidenum">
              <a:rPr lang="zh-TW" altLang="en-US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12590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F736E9F-91EF-4EDA-A15C-963C23E1D5D5}" type="datetimeFigureOut">
              <a:rPr lang="zh-TW" altLang="en-US"/>
              <a:pPr/>
              <a:t>2014/5/10</a:t>
            </a:fld>
            <a:endParaRPr lang="en-US" altLang="zh-TW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zh-TW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59BCEBA-9E0B-469C-81F1-2EBF52C8958C}" type="slidenum">
              <a:rPr lang="zh-TW" altLang="en-US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01452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背景_キーボード部分のみ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0" y="0"/>
            <a:ext cx="55546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1014413" y="3694113"/>
            <a:ext cx="8129587" cy="2524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0" y="1230313"/>
            <a:ext cx="91440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Line 12"/>
          <p:cNvSpPr>
            <a:spLocks noChangeShapeType="1"/>
          </p:cNvSpPr>
          <p:nvPr userDrawn="1"/>
        </p:nvSpPr>
        <p:spPr bwMode="auto">
          <a:xfrm>
            <a:off x="1014413" y="0"/>
            <a:ext cx="0" cy="68580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Line 13"/>
          <p:cNvSpPr>
            <a:spLocks noChangeShapeType="1"/>
          </p:cNvSpPr>
          <p:nvPr userDrawn="1"/>
        </p:nvSpPr>
        <p:spPr bwMode="auto">
          <a:xfrm>
            <a:off x="1014413" y="5529263"/>
            <a:ext cx="8129587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Rectangle 14"/>
          <p:cNvSpPr>
            <a:spLocks noChangeArrowheads="1"/>
          </p:cNvSpPr>
          <p:nvPr userDrawn="1"/>
        </p:nvSpPr>
        <p:spPr bwMode="auto">
          <a:xfrm>
            <a:off x="1014413" y="3694113"/>
            <a:ext cx="2586037" cy="2524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Line 16"/>
          <p:cNvSpPr>
            <a:spLocks noChangeShapeType="1"/>
          </p:cNvSpPr>
          <p:nvPr userDrawn="1"/>
        </p:nvSpPr>
        <p:spPr bwMode="auto">
          <a:xfrm>
            <a:off x="3600450" y="0"/>
            <a:ext cx="0" cy="16764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Rectangle 17"/>
          <p:cNvSpPr>
            <a:spLocks noChangeArrowheads="1"/>
          </p:cNvSpPr>
          <p:nvPr userDrawn="1"/>
        </p:nvSpPr>
        <p:spPr bwMode="auto">
          <a:xfrm>
            <a:off x="8229600" y="3694113"/>
            <a:ext cx="914400" cy="252412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2" name="Picture 16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3913" y="6245225"/>
            <a:ext cx="485775" cy="40005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4413" y="3979863"/>
            <a:ext cx="7977187" cy="125095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0450" y="1230313"/>
            <a:ext cx="5543550" cy="620712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dirty="0" smtClean="0"/>
              <a:t>按一下以編輯母片副標題樣式</a:t>
            </a:r>
            <a:endParaRPr lang="ja-JP" altLang="en-US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1128713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2025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38925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9C994-C0E0-4DFE-8431-F8A9C8B194B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23A78-7E04-4E5B-A247-E6A0AA70A02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C7473-30AC-4BBB-B170-E7A608508BB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9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079500"/>
            <a:ext cx="8229600" cy="509905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E3D48-98B7-4675-A7CE-E37C1F02265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13212-B207-4755-807A-C034C71CC7B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8389E-3D43-4831-9535-4652B60CE07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CA733-4AB7-45AB-902D-0A8B3E34AC2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8A98F-6FA8-4132-AA02-EE4D2F9E42A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698C7-4127-4BFB-BB37-E367016AB2A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71227-145A-4574-B8D7-C4DE371DB70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9E334-51A8-4A4A-9854-61E8EAFB986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48A8F-C1FA-405D-BCB8-D6A3BF7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ja-JP" altLang="en-US" dirty="0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ja-JP" altLang="en-US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C4861-2B20-4667-A88A-5BFB5685C4E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背景_キーボード部分のみ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7750" y="0"/>
            <a:ext cx="55546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ja-JP" alt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9500"/>
            <a:ext cx="8229600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  <a:endParaRPr lang="ja-JP" altLang="en-US" smtClean="0"/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5ADADE68-9745-4CE3-9E11-385DE151FE2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871538"/>
            <a:ext cx="91440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366713" y="0"/>
            <a:ext cx="0" cy="68580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Picture 10" descr="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43913" y="6245225"/>
            <a:ext cx="485775" cy="4000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  <p:sldLayoutId id="2147483671" r:id="rId12"/>
    <p:sldLayoutId id="2147483672" r:id="rId13"/>
  </p:sldLayoutIdLst>
  <p:txStyles>
    <p:titleStyle>
      <a:lvl1pPr indent="4445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2800" b="1">
          <a:solidFill>
            <a:schemeClr val="tx2"/>
          </a:solidFill>
          <a:latin typeface="微軟正黑體" pitchFamily="34" charset="-120"/>
          <a:ea typeface="微軟正黑體" pitchFamily="34" charset="-120"/>
          <a:cs typeface="+mj-cs"/>
        </a:defRPr>
      </a:lvl1pPr>
      <a:lvl2pPr indent="4445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2800" b="1">
          <a:solidFill>
            <a:schemeClr val="tx2"/>
          </a:solidFill>
          <a:latin typeface="微軟正黑體" pitchFamily="34" charset="-120"/>
          <a:ea typeface="微軟正黑體" pitchFamily="34" charset="-120"/>
        </a:defRPr>
      </a:lvl2pPr>
      <a:lvl3pPr indent="4445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2800" b="1">
          <a:solidFill>
            <a:schemeClr val="tx2"/>
          </a:solidFill>
          <a:latin typeface="微軟正黑體" pitchFamily="34" charset="-120"/>
          <a:ea typeface="微軟正黑體" pitchFamily="34" charset="-120"/>
        </a:defRPr>
      </a:lvl3pPr>
      <a:lvl4pPr indent="4445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2800" b="1">
          <a:solidFill>
            <a:schemeClr val="tx2"/>
          </a:solidFill>
          <a:latin typeface="微軟正黑體" pitchFamily="34" charset="-120"/>
          <a:ea typeface="微軟正黑體" pitchFamily="34" charset="-120"/>
        </a:defRPr>
      </a:lvl4pPr>
      <a:lvl5pPr indent="4445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2800" b="1">
          <a:solidFill>
            <a:schemeClr val="tx2"/>
          </a:solidFill>
          <a:latin typeface="微軟正黑體" pitchFamily="34" charset="-120"/>
          <a:ea typeface="微軟正黑體" pitchFamily="34" charset="-120"/>
        </a:defRPr>
      </a:lvl5pPr>
      <a:lvl6pPr marL="457200" indent="444500" algn="l" rtl="0" fontAlgn="base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indent="444500" algn="l" rtl="0" fontAlgn="base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indent="444500" algn="l" rtl="0" fontAlgn="base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indent="444500" algn="l" rtl="0" fontAlgn="base">
        <a:spcBef>
          <a:spcPct val="0"/>
        </a:spcBef>
        <a:spcAft>
          <a:spcPct val="0"/>
        </a:spcAft>
        <a:buClr>
          <a:srgbClr val="FF9900"/>
        </a:buClr>
        <a:buSzPct val="110000"/>
        <a:buFont typeface="Wingdings" pitchFamily="2" charset="2"/>
        <a:buChar char="n"/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微軟正黑體" pitchFamily="34" charset="-120"/>
          <a:ea typeface="微軟正黑體" pitchFamily="34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微軟正黑體" pitchFamily="34" charset="-120"/>
          <a:ea typeface="微軟正黑體" pitchFamily="34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微軟正黑體" pitchFamily="34" charset="-120"/>
          <a:ea typeface="微軟正黑體" pitchFamily="34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微軟正黑體" pitchFamily="34" charset="-120"/>
          <a:ea typeface="微軟正黑體" pitchFamily="34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charset="0"/>
          <a:ea typeface="ＭＳ Ｐゴシック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emf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TW" sz="2800" b="0" dirty="0" smtClean="0"/>
              <a:t>GROUP-JOB</a:t>
            </a:r>
            <a:r>
              <a:rPr lang="zh-TW" altLang="en-US" sz="2800" b="0" dirty="0" smtClean="0"/>
              <a:t>策略電子化軟體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00450" y="1230313"/>
            <a:ext cx="5543550" cy="852487"/>
          </a:xfrm>
        </p:spPr>
        <p:txBody>
          <a:bodyPr/>
          <a:lstStyle/>
          <a:p>
            <a:pPr eaLnBrk="1" hangingPunct="1"/>
            <a:r>
              <a:rPr lang="zh-TW" altLang="en-US" b="1" dirty="0" smtClean="0"/>
              <a:t>思凌科技有限公司</a:t>
            </a:r>
            <a:br>
              <a:rPr lang="zh-TW" altLang="en-US" b="1" dirty="0" smtClean="0"/>
            </a:br>
            <a:r>
              <a:rPr lang="zh-TW" altLang="en-US" b="1" dirty="0" smtClean="0"/>
              <a:t> </a:t>
            </a:r>
            <a:r>
              <a:rPr lang="en-US" altLang="zh-TW" b="1" dirty="0" smtClean="0"/>
              <a:t>www.slink.com.tw   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1141413" y="5676900"/>
            <a:ext cx="3810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dirty="0">
                <a:latin typeface="微軟正黑體" pitchFamily="34" charset="-120"/>
                <a:ea typeface="微軟正黑體" pitchFamily="34" charset="-120"/>
              </a:rPr>
              <a:t>２０</a:t>
            </a:r>
            <a:r>
              <a:rPr lang="en-US" altLang="zh-TW" sz="1000" dirty="0" smtClean="0">
                <a:latin typeface="微軟正黑體" pitchFamily="34" charset="-120"/>
                <a:ea typeface="微軟正黑體" pitchFamily="34" charset="-120"/>
              </a:rPr>
              <a:t>14</a:t>
            </a:r>
            <a:r>
              <a:rPr lang="zh-TW" altLang="en-US" sz="1000" dirty="0" smtClean="0">
                <a:latin typeface="微軟正黑體" pitchFamily="34" charset="-120"/>
                <a:ea typeface="微軟正黑體" pitchFamily="34" charset="-120"/>
              </a:rPr>
              <a:t>年 </a:t>
            </a:r>
            <a:r>
              <a:rPr lang="en-US" altLang="zh-TW" sz="1000" dirty="0" smtClean="0">
                <a:latin typeface="微軟正黑體" pitchFamily="34" charset="-120"/>
                <a:ea typeface="微軟正黑體" pitchFamily="34" charset="-120"/>
              </a:rPr>
              <a:t>05</a:t>
            </a:r>
            <a:r>
              <a:rPr lang="zh-TW" altLang="en-US" sz="1000" dirty="0" smtClean="0">
                <a:latin typeface="微軟正黑體" pitchFamily="34" charset="-120"/>
                <a:ea typeface="微軟正黑體" pitchFamily="34" charset="-120"/>
              </a:rPr>
              <a:t>月  </a:t>
            </a:r>
            <a:r>
              <a:rPr lang="en-US" altLang="zh-TW" sz="1000" dirty="0" smtClean="0">
                <a:latin typeface="微軟正黑體" pitchFamily="34" charset="-120"/>
                <a:ea typeface="微軟正黑體" pitchFamily="34" charset="-120"/>
              </a:rPr>
              <a:t>V1</a:t>
            </a:r>
            <a:r>
              <a:rPr lang="en-US" altLang="zh-TW" sz="1000" dirty="0" smtClean="0">
                <a:latin typeface="微軟正黑體" pitchFamily="34" charset="-120"/>
                <a:ea typeface="微軟正黑體" pitchFamily="34" charset="-120"/>
              </a:rPr>
              <a:t>..51</a:t>
            </a:r>
            <a:endParaRPr lang="ja-JP" altLang="en-US" sz="10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" name="Picture 2" descr="H:\圖片資訊\2011\128x128\coi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0465" y="4122319"/>
            <a:ext cx="738996" cy="738996"/>
          </a:xfrm>
          <a:prstGeom prst="rect">
            <a:avLst/>
          </a:prstGeom>
          <a:noFill/>
        </p:spPr>
      </p:pic>
      <p:pic>
        <p:nvPicPr>
          <p:cNvPr id="6" name="Picture 2" descr="H:\圖片資訊\2011\128x128\coi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0065" y="4491817"/>
            <a:ext cx="738996" cy="738996"/>
          </a:xfrm>
          <a:prstGeom prst="rect">
            <a:avLst/>
          </a:prstGeom>
          <a:noFill/>
        </p:spPr>
      </p:pic>
      <p:pic>
        <p:nvPicPr>
          <p:cNvPr id="7" name="Picture 2" descr="H:\圖片資訊\2011\128x128\coi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91069" y="4723292"/>
            <a:ext cx="738996" cy="738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行程權限架構</a:t>
            </a:r>
            <a:endParaRPr lang="zh-TW" altLang="en-US" dirty="0"/>
          </a:p>
        </p:txBody>
      </p:sp>
      <p:pic>
        <p:nvPicPr>
          <p:cNvPr id="4" name="Picture 7" descr="H:\圖片資訊\2011\user-icon-2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7122" y="975055"/>
            <a:ext cx="875660" cy="957987"/>
          </a:xfrm>
          <a:prstGeom prst="rect">
            <a:avLst/>
          </a:prstGeom>
          <a:noFill/>
        </p:spPr>
      </p:pic>
      <p:pic>
        <p:nvPicPr>
          <p:cNvPr id="5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769" y="4453670"/>
            <a:ext cx="656915" cy="1248016"/>
          </a:xfrm>
          <a:prstGeom prst="rect">
            <a:avLst/>
          </a:prstGeom>
          <a:noFill/>
        </p:spPr>
      </p:pic>
      <p:pic>
        <p:nvPicPr>
          <p:cNvPr id="6" name="Picture 5" descr="F:\簡報範本\素材EMF格式\359_電腦c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356" y="4701396"/>
            <a:ext cx="1140128" cy="1050532"/>
          </a:xfrm>
          <a:prstGeom prst="rect">
            <a:avLst/>
          </a:prstGeom>
          <a:noFill/>
        </p:spPr>
      </p:pic>
      <p:pic>
        <p:nvPicPr>
          <p:cNvPr id="7" name="Picture 6" descr="F:\簡報範本\素材EMF格式\358_電腦m.e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31167" y="4580626"/>
            <a:ext cx="980524" cy="1000290"/>
          </a:xfrm>
          <a:prstGeom prst="rect">
            <a:avLst/>
          </a:prstGeom>
          <a:noFill/>
        </p:spPr>
      </p:pic>
      <p:pic>
        <p:nvPicPr>
          <p:cNvPr id="5122" name="Picture 2" descr="H:\圖片資訊\User_mal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6202" y="3039367"/>
            <a:ext cx="946030" cy="946030"/>
          </a:xfrm>
          <a:prstGeom prst="rect">
            <a:avLst/>
          </a:prstGeom>
          <a:noFill/>
        </p:spPr>
      </p:pic>
      <p:pic>
        <p:nvPicPr>
          <p:cNvPr id="5123" name="Picture 3" descr="H:\圖片資訊\User_femal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0364" y="2925786"/>
            <a:ext cx="1059611" cy="1059611"/>
          </a:xfrm>
          <a:prstGeom prst="rect">
            <a:avLst/>
          </a:prstGeom>
          <a:noFill/>
        </p:spPr>
      </p:pic>
      <p:pic>
        <p:nvPicPr>
          <p:cNvPr id="10" name="Picture 2" descr="H:\圖片資訊\User_male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11967" y="2925786"/>
            <a:ext cx="946030" cy="946030"/>
          </a:xfrm>
          <a:prstGeom prst="rect">
            <a:avLst/>
          </a:prstGeom>
          <a:noFill/>
        </p:spPr>
      </p:pic>
      <p:sp>
        <p:nvSpPr>
          <p:cNvPr id="12" name="圓角矩形 11"/>
          <p:cNvSpPr/>
          <p:nvPr/>
        </p:nvSpPr>
        <p:spPr>
          <a:xfrm>
            <a:off x="4217227" y="1747111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總經理</a:t>
            </a:r>
            <a:endParaRPr lang="zh-TW" altLang="en-US" dirty="0"/>
          </a:p>
        </p:txBody>
      </p:sp>
      <p:sp>
        <p:nvSpPr>
          <p:cNvPr id="13" name="圓角矩形 12"/>
          <p:cNvSpPr/>
          <p:nvPr/>
        </p:nvSpPr>
        <p:spPr>
          <a:xfrm>
            <a:off x="6311967" y="3613535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行政主管</a:t>
            </a:r>
            <a:endParaRPr lang="zh-TW" altLang="en-US" dirty="0"/>
          </a:p>
        </p:txBody>
      </p:sp>
      <p:sp>
        <p:nvSpPr>
          <p:cNvPr id="14" name="圓角矩形 13"/>
          <p:cNvSpPr/>
          <p:nvPr/>
        </p:nvSpPr>
        <p:spPr>
          <a:xfrm>
            <a:off x="812104" y="3685885"/>
            <a:ext cx="1237543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</a:t>
            </a:r>
            <a:r>
              <a:rPr lang="en-US" altLang="zh-TW" dirty="0" smtClean="0"/>
              <a:t>A</a:t>
            </a:r>
            <a:r>
              <a:rPr lang="zh-TW" altLang="en-US" dirty="0" smtClean="0"/>
              <a:t>主管</a:t>
            </a:r>
            <a:endParaRPr lang="zh-TW" altLang="en-US" dirty="0"/>
          </a:p>
        </p:txBody>
      </p:sp>
      <p:sp>
        <p:nvSpPr>
          <p:cNvPr id="15" name="圓角矩形 14"/>
          <p:cNvSpPr/>
          <p:nvPr/>
        </p:nvSpPr>
        <p:spPr>
          <a:xfrm>
            <a:off x="3140364" y="3685885"/>
            <a:ext cx="1237543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</a:t>
            </a:r>
            <a:r>
              <a:rPr lang="en-US" altLang="zh-TW" dirty="0" smtClean="0"/>
              <a:t>B</a:t>
            </a:r>
            <a:r>
              <a:rPr lang="zh-TW" altLang="en-US" dirty="0" smtClean="0"/>
              <a:t>主管</a:t>
            </a:r>
            <a:endParaRPr lang="zh-TW" altLang="en-US" dirty="0"/>
          </a:p>
        </p:txBody>
      </p:sp>
      <p:sp>
        <p:nvSpPr>
          <p:cNvPr id="16" name="圓角矩形 15"/>
          <p:cNvSpPr/>
          <p:nvPr/>
        </p:nvSpPr>
        <p:spPr>
          <a:xfrm>
            <a:off x="731941" y="5580916"/>
            <a:ext cx="1237543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</a:t>
            </a:r>
            <a:r>
              <a:rPr lang="en-US" altLang="zh-TW" dirty="0" smtClean="0"/>
              <a:t>A</a:t>
            </a:r>
            <a:r>
              <a:rPr lang="zh-TW" altLang="en-US" dirty="0" smtClean="0"/>
              <a:t>員工</a:t>
            </a:r>
            <a:endParaRPr lang="zh-TW" altLang="en-US" dirty="0"/>
          </a:p>
        </p:txBody>
      </p:sp>
      <p:sp>
        <p:nvSpPr>
          <p:cNvPr id="17" name="圓角矩形 16"/>
          <p:cNvSpPr/>
          <p:nvPr/>
        </p:nvSpPr>
        <p:spPr>
          <a:xfrm>
            <a:off x="3598455" y="5580916"/>
            <a:ext cx="1237543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</a:t>
            </a:r>
            <a:r>
              <a:rPr lang="en-US" altLang="zh-TW" dirty="0" smtClean="0"/>
              <a:t>B</a:t>
            </a:r>
            <a:r>
              <a:rPr lang="zh-TW" altLang="en-US" dirty="0" smtClean="0"/>
              <a:t>員工</a:t>
            </a:r>
            <a:endParaRPr lang="zh-TW" altLang="en-US" dirty="0"/>
          </a:p>
        </p:txBody>
      </p:sp>
      <p:sp>
        <p:nvSpPr>
          <p:cNvPr id="18" name="圓角矩形 17"/>
          <p:cNvSpPr/>
          <p:nvPr/>
        </p:nvSpPr>
        <p:spPr>
          <a:xfrm>
            <a:off x="7531167" y="5515755"/>
            <a:ext cx="1237543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行政人員</a:t>
            </a:r>
            <a:endParaRPr lang="zh-TW" altLang="en-US" dirty="0"/>
          </a:p>
        </p:txBody>
      </p:sp>
      <p:sp>
        <p:nvSpPr>
          <p:cNvPr id="19" name="圓角矩形 18"/>
          <p:cNvSpPr/>
          <p:nvPr/>
        </p:nvSpPr>
        <p:spPr>
          <a:xfrm>
            <a:off x="1734517" y="2118973"/>
            <a:ext cx="1629785" cy="433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業務部門</a:t>
            </a:r>
            <a:endParaRPr lang="zh-TW" altLang="en-US" dirty="0"/>
          </a:p>
        </p:txBody>
      </p:sp>
      <p:sp>
        <p:nvSpPr>
          <p:cNvPr id="20" name="圓角矩形 19"/>
          <p:cNvSpPr/>
          <p:nvPr/>
        </p:nvSpPr>
        <p:spPr>
          <a:xfrm>
            <a:off x="6219640" y="2118973"/>
            <a:ext cx="1639019" cy="433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行政部門</a:t>
            </a:r>
            <a:endParaRPr lang="zh-TW" altLang="en-US" dirty="0"/>
          </a:p>
        </p:txBody>
      </p:sp>
      <p:cxnSp>
        <p:nvCxnSpPr>
          <p:cNvPr id="22" name="弧形接點 21"/>
          <p:cNvCxnSpPr>
            <a:stCxn id="14" idx="2"/>
            <a:endCxn id="6" idx="0"/>
          </p:cNvCxnSpPr>
          <p:nvPr/>
        </p:nvCxnSpPr>
        <p:spPr>
          <a:xfrm rot="5400000">
            <a:off x="1093324" y="4363843"/>
            <a:ext cx="643649" cy="31456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弧形接點 25"/>
          <p:cNvCxnSpPr>
            <a:stCxn id="12" idx="2"/>
            <a:endCxn id="5122" idx="0"/>
          </p:cNvCxnSpPr>
          <p:nvPr/>
        </p:nvCxnSpPr>
        <p:spPr>
          <a:xfrm rot="5400000">
            <a:off x="2692825" y="905365"/>
            <a:ext cx="920394" cy="3347610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線單箭頭接點 33"/>
          <p:cNvCxnSpPr/>
          <p:nvPr/>
        </p:nvCxnSpPr>
        <p:spPr>
          <a:xfrm>
            <a:off x="1840415" y="1176368"/>
            <a:ext cx="1002576" cy="158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弧形接點 38"/>
          <p:cNvCxnSpPr>
            <a:stCxn id="12" idx="2"/>
            <a:endCxn id="6" idx="0"/>
          </p:cNvCxnSpPr>
          <p:nvPr/>
        </p:nvCxnSpPr>
        <p:spPr>
          <a:xfrm rot="5400000">
            <a:off x="1821913" y="1696481"/>
            <a:ext cx="2582423" cy="3427407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72815" y="975055"/>
            <a:ext cx="1161702" cy="369332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行程指派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572815" y="1496787"/>
            <a:ext cx="1161702" cy="369332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行程分享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42" name="直線單箭頭接點 41"/>
          <p:cNvCxnSpPr/>
          <p:nvPr/>
        </p:nvCxnSpPr>
        <p:spPr>
          <a:xfrm>
            <a:off x="1849041" y="1673522"/>
            <a:ext cx="1002576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弧形接點 45"/>
          <p:cNvCxnSpPr>
            <a:stCxn id="5" idx="1"/>
            <a:endCxn id="15" idx="2"/>
          </p:cNvCxnSpPr>
          <p:nvPr/>
        </p:nvCxnSpPr>
        <p:spPr>
          <a:xfrm rot="10800000">
            <a:off x="3759137" y="4057748"/>
            <a:ext cx="129633" cy="1019931"/>
          </a:xfrm>
          <a:prstGeom prst="curvedConnector2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弧形接點 47"/>
          <p:cNvCxnSpPr>
            <a:stCxn id="5122" idx="3"/>
            <a:endCxn id="12" idx="1"/>
          </p:cNvCxnSpPr>
          <p:nvPr/>
        </p:nvCxnSpPr>
        <p:spPr>
          <a:xfrm flipV="1">
            <a:off x="1952232" y="1933042"/>
            <a:ext cx="2264995" cy="1579340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2425483" y="2947221"/>
            <a:ext cx="417508" cy="1477328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私密行程</a:t>
            </a:r>
            <a:r>
              <a:rPr lang="en-US" altLang="zh-TW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X</a:t>
            </a:r>
          </a:p>
        </p:txBody>
      </p:sp>
      <p:sp>
        <p:nvSpPr>
          <p:cNvPr id="61" name="Text Box 10"/>
          <p:cNvSpPr txBox="1">
            <a:spLocks noChangeArrowheads="1"/>
          </p:cNvSpPr>
          <p:nvPr/>
        </p:nvSpPr>
        <p:spPr bwMode="auto">
          <a:xfrm>
            <a:off x="0" y="4211294"/>
            <a:ext cx="1314656" cy="369332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私密行程</a:t>
            </a:r>
            <a:r>
              <a:rPr lang="en-US" altLang="zh-TW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O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2" name="Text Box 10"/>
          <p:cNvSpPr txBox="1">
            <a:spLocks noChangeArrowheads="1"/>
          </p:cNvSpPr>
          <p:nvPr/>
        </p:nvSpPr>
        <p:spPr bwMode="auto">
          <a:xfrm>
            <a:off x="7364101" y="4084337"/>
            <a:ext cx="1314656" cy="369332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私密行程</a:t>
            </a:r>
            <a:r>
              <a:rPr lang="en-US" altLang="zh-TW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O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>
            <a:off x="5436427" y="3613535"/>
            <a:ext cx="417508" cy="2308324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私密行程</a:t>
            </a:r>
            <a:r>
              <a:rPr lang="en-US" altLang="zh-TW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X</a:t>
            </a:r>
          </a:p>
          <a:p>
            <a:pPr algn="just"/>
            <a:endParaRPr lang="en-US" altLang="zh-TW" dirty="0" smtClean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  <a:p>
            <a:pPr algn="just"/>
            <a:endParaRPr lang="en-US" altLang="zh-TW" dirty="0" smtClean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  <a:p>
            <a:pPr algn="just"/>
            <a:endParaRPr lang="en-US" altLang="zh-TW" dirty="0" smtClean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65" name="弧形接點 64"/>
          <p:cNvCxnSpPr>
            <a:stCxn id="5" idx="3"/>
            <a:endCxn id="7" idx="1"/>
          </p:cNvCxnSpPr>
          <p:nvPr/>
        </p:nvCxnSpPr>
        <p:spPr>
          <a:xfrm>
            <a:off x="4545684" y="5077678"/>
            <a:ext cx="2985483" cy="3093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圖案 66"/>
          <p:cNvCxnSpPr>
            <a:stCxn id="5" idx="3"/>
            <a:endCxn id="13" idx="2"/>
          </p:cNvCxnSpPr>
          <p:nvPr/>
        </p:nvCxnSpPr>
        <p:spPr>
          <a:xfrm flipV="1">
            <a:off x="4545684" y="3985397"/>
            <a:ext cx="2375883" cy="1092281"/>
          </a:xfrm>
          <a:prstGeom prst="curvedConnector2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2425483" y="4842252"/>
            <a:ext cx="417508" cy="1477328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私密行程</a:t>
            </a:r>
            <a:r>
              <a:rPr lang="en-US" altLang="zh-TW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X</a:t>
            </a:r>
          </a:p>
        </p:txBody>
      </p:sp>
      <p:cxnSp>
        <p:nvCxnSpPr>
          <p:cNvPr id="70" name="弧形接點 69"/>
          <p:cNvCxnSpPr>
            <a:stCxn id="5" idx="1"/>
            <a:endCxn id="14" idx="3"/>
          </p:cNvCxnSpPr>
          <p:nvPr/>
        </p:nvCxnSpPr>
        <p:spPr>
          <a:xfrm rot="10800000">
            <a:off x="2049647" y="3871816"/>
            <a:ext cx="1839122" cy="1205862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圖案 71"/>
          <p:cNvCxnSpPr>
            <a:stCxn id="5" idx="0"/>
            <a:endCxn id="12" idx="3"/>
          </p:cNvCxnSpPr>
          <p:nvPr/>
        </p:nvCxnSpPr>
        <p:spPr>
          <a:xfrm rot="5400000" flipH="1" flipV="1">
            <a:off x="3566513" y="2583756"/>
            <a:ext cx="2520628" cy="1219200"/>
          </a:xfrm>
          <a:prstGeom prst="curvedConnector4">
            <a:avLst>
              <a:gd name="adj1" fmla="val 46312"/>
              <a:gd name="adj2" fmla="val 118750"/>
            </a:avLst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弧形接點 74"/>
          <p:cNvCxnSpPr>
            <a:stCxn id="15" idx="2"/>
            <a:endCxn id="6" idx="0"/>
          </p:cNvCxnSpPr>
          <p:nvPr/>
        </p:nvCxnSpPr>
        <p:spPr>
          <a:xfrm rot="5400000">
            <a:off x="2257454" y="3199713"/>
            <a:ext cx="643649" cy="2359716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群組行程顯示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28564"/>
            <a:ext cx="4469814" cy="356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圓角矩形圖說文字 3"/>
          <p:cNvSpPr/>
          <p:nvPr/>
        </p:nvSpPr>
        <p:spPr>
          <a:xfrm>
            <a:off x="5275385" y="871538"/>
            <a:ext cx="3657600" cy="1097280"/>
          </a:xfrm>
          <a:prstGeom prst="wedgeRoundRectCallout">
            <a:avLst>
              <a:gd name="adj1" fmla="val -67756"/>
              <a:gd name="adj2" fmla="val 11218"/>
              <a:gd name="adj3" fmla="val 16667"/>
            </a:avLst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簡單易用，快速查詢個別群組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行程</a:t>
            </a:r>
            <a:endParaRPr lang="zh-TW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35" y="3705221"/>
            <a:ext cx="3418804" cy="287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弧形接點 5"/>
          <p:cNvCxnSpPr>
            <a:endCxn id="2051" idx="3"/>
          </p:cNvCxnSpPr>
          <p:nvPr/>
        </p:nvCxnSpPr>
        <p:spPr>
          <a:xfrm rot="16200000" flipH="1">
            <a:off x="2111329" y="3211407"/>
            <a:ext cx="2163569" cy="1703051"/>
          </a:xfrm>
          <a:prstGeom prst="curvedConnector4">
            <a:avLst>
              <a:gd name="adj1" fmla="val 16733"/>
              <a:gd name="adj2" fmla="val 113423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圓角矩形 7"/>
          <p:cNvSpPr/>
          <p:nvPr/>
        </p:nvSpPr>
        <p:spPr>
          <a:xfrm>
            <a:off x="625835" y="6063709"/>
            <a:ext cx="3904884" cy="5205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不需教學，直覺式操作</a:t>
            </a:r>
            <a:endParaRPr lang="zh-TW" altLang="en-US" dirty="0"/>
          </a:p>
        </p:txBody>
      </p:sp>
      <p:sp>
        <p:nvSpPr>
          <p:cNvPr id="11" name="圓角矩形 10"/>
          <p:cNvSpPr/>
          <p:nvPr/>
        </p:nvSpPr>
        <p:spPr>
          <a:xfrm>
            <a:off x="5387926" y="2532185"/>
            <a:ext cx="3545059" cy="6189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可設定公告行程</a:t>
            </a:r>
            <a:endParaRPr lang="zh-TW" altLang="en-US" dirty="0"/>
          </a:p>
        </p:txBody>
      </p:sp>
      <p:sp>
        <p:nvSpPr>
          <p:cNvPr id="14" name="圓角矩形 13"/>
          <p:cNvSpPr/>
          <p:nvPr/>
        </p:nvSpPr>
        <p:spPr>
          <a:xfrm>
            <a:off x="5387926" y="3443954"/>
            <a:ext cx="3545059" cy="6189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可設定週期行程</a:t>
            </a:r>
            <a:endParaRPr lang="zh-TW" altLang="en-US" dirty="0"/>
          </a:p>
        </p:txBody>
      </p:sp>
      <p:sp>
        <p:nvSpPr>
          <p:cNvPr id="15" name="圓角矩形 14"/>
          <p:cNvSpPr/>
          <p:nvPr/>
        </p:nvSpPr>
        <p:spPr>
          <a:xfrm>
            <a:off x="5387926" y="4387873"/>
            <a:ext cx="3545059" cy="75684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可簡易標示行程圖示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包含外出、重要及私密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15180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快速行程列表查詢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58" y="1139483"/>
            <a:ext cx="5310920" cy="4169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950633" y="1139483"/>
            <a:ext cx="2926080" cy="6189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可查詢特定時間區間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5950633" y="2079674"/>
            <a:ext cx="2926080" cy="6189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可查詢特定人員</a:t>
            </a:r>
            <a:endParaRPr lang="zh-TW" altLang="en-US" dirty="0"/>
          </a:p>
        </p:txBody>
      </p:sp>
      <p:sp>
        <p:nvSpPr>
          <p:cNvPr id="9" name="圓角矩形 8"/>
          <p:cNvSpPr/>
          <p:nvPr/>
        </p:nvSpPr>
        <p:spPr>
          <a:xfrm>
            <a:off x="5950633" y="3118338"/>
            <a:ext cx="2926080" cy="6189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可直接列印為報表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35795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圓角矩形 5"/>
          <p:cNvSpPr/>
          <p:nvPr/>
        </p:nvSpPr>
        <p:spPr>
          <a:xfrm>
            <a:off x="2604655" y="3061855"/>
            <a:ext cx="4059381" cy="8174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/>
              <a:t>報價流程的改善</a:t>
            </a:r>
            <a:endParaRPr lang="en-US" altLang="zh-TW" sz="3600" dirty="0" smtClean="0"/>
          </a:p>
        </p:txBody>
      </p:sp>
      <p:pic>
        <p:nvPicPr>
          <p:cNvPr id="1026" name="Picture 2" descr="H:\圖片資訊\2011\128x128\n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49" y="1712343"/>
            <a:ext cx="1634706" cy="1634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8779" y="274638"/>
            <a:ext cx="8229600" cy="596900"/>
          </a:xfrm>
        </p:spPr>
        <p:txBody>
          <a:bodyPr/>
          <a:lstStyle/>
          <a:p>
            <a:r>
              <a:rPr lang="zh-TW" altLang="en-US" dirty="0" smtClean="0"/>
              <a:t>傳統報價流程</a:t>
            </a:r>
            <a:endParaRPr lang="zh-TW" altLang="en-US" dirty="0"/>
          </a:p>
        </p:txBody>
      </p:sp>
      <p:pic>
        <p:nvPicPr>
          <p:cNvPr id="2050" name="Picture 2" descr="D:\圖片資訊\人物\User Accoun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982" y="135081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1131" y="4158065"/>
            <a:ext cx="986903" cy="1874931"/>
          </a:xfrm>
          <a:prstGeom prst="rect">
            <a:avLst/>
          </a:prstGeom>
          <a:noFill/>
        </p:spPr>
      </p:pic>
      <p:pic>
        <p:nvPicPr>
          <p:cNvPr id="5" name="Picture 5" descr="F:\簡報範本\素材EMF格式\359_電腦c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7562" y="4562149"/>
            <a:ext cx="1450109" cy="1336153"/>
          </a:xfrm>
          <a:prstGeom prst="rect">
            <a:avLst/>
          </a:prstGeom>
          <a:noFill/>
        </p:spPr>
      </p:pic>
      <p:pic>
        <p:nvPicPr>
          <p:cNvPr id="6" name="Picture 7" descr="H:\圖片資訊\2011\user-icon-25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25837" y="1274618"/>
            <a:ext cx="1420380" cy="1553920"/>
          </a:xfrm>
          <a:prstGeom prst="rect">
            <a:avLst/>
          </a:prstGeom>
          <a:noFill/>
        </p:spPr>
      </p:pic>
      <p:cxnSp>
        <p:nvCxnSpPr>
          <p:cNvPr id="7" name="弧形接點 6"/>
          <p:cNvCxnSpPr>
            <a:stCxn id="2050" idx="2"/>
            <a:endCxn id="4" idx="0"/>
          </p:cNvCxnSpPr>
          <p:nvPr/>
        </p:nvCxnSpPr>
        <p:spPr>
          <a:xfrm rot="16200000" flipH="1">
            <a:off x="6770559" y="3364040"/>
            <a:ext cx="1588047" cy="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圓角矩形 7"/>
          <p:cNvSpPr/>
          <p:nvPr/>
        </p:nvSpPr>
        <p:spPr>
          <a:xfrm>
            <a:off x="6774873" y="3089564"/>
            <a:ext cx="1745671" cy="401781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客戶詢價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 descr="D:\圖片資訊\456\cw2\xl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252" y="3211505"/>
            <a:ext cx="803564" cy="80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弧形接點 11"/>
          <p:cNvCxnSpPr>
            <a:stCxn id="4" idx="1"/>
            <a:endCxn id="5" idx="3"/>
          </p:cNvCxnSpPr>
          <p:nvPr/>
        </p:nvCxnSpPr>
        <p:spPr>
          <a:xfrm rot="10800000" flipV="1">
            <a:off x="2507671" y="5095530"/>
            <a:ext cx="4563460" cy="134695"/>
          </a:xfrm>
          <a:prstGeom prst="curvedConnector3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圓角矩形 12"/>
          <p:cNvSpPr/>
          <p:nvPr/>
        </p:nvSpPr>
        <p:spPr>
          <a:xfrm>
            <a:off x="3563215" y="4859344"/>
            <a:ext cx="1745671" cy="1038957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規劃討論報價</a:t>
            </a:r>
            <a:r>
              <a:rPr lang="en-US" altLang="zh-TW" dirty="0" smtClean="0">
                <a:solidFill>
                  <a:schemeClr val="bg1"/>
                </a:solidFill>
              </a:rPr>
              <a:t/>
            </a:r>
            <a:br>
              <a:rPr lang="en-US" altLang="zh-TW" dirty="0" smtClean="0">
                <a:solidFill>
                  <a:schemeClr val="bg1"/>
                </a:solidFill>
              </a:rPr>
            </a:br>
            <a:r>
              <a:rPr lang="zh-TW" altLang="en-US" dirty="0" smtClean="0">
                <a:solidFill>
                  <a:schemeClr val="bg1"/>
                </a:solidFill>
              </a:rPr>
              <a:t>廠商詢價</a:t>
            </a:r>
            <a:endParaRPr lang="zh-TW" altLang="en-US" dirty="0">
              <a:solidFill>
                <a:schemeClr val="bg1"/>
              </a:solidFill>
            </a:endParaRPr>
          </a:p>
        </p:txBody>
      </p:sp>
      <p:cxnSp>
        <p:nvCxnSpPr>
          <p:cNvPr id="17" name="弧形接點 16"/>
          <p:cNvCxnSpPr>
            <a:stCxn id="5" idx="0"/>
            <a:endCxn id="2051" idx="1"/>
          </p:cNvCxnSpPr>
          <p:nvPr/>
        </p:nvCxnSpPr>
        <p:spPr>
          <a:xfrm rot="5400000" flipH="1" flipV="1">
            <a:off x="2482503" y="2913401"/>
            <a:ext cx="948862" cy="2348635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弧形接點 18"/>
          <p:cNvCxnSpPr>
            <a:stCxn id="4" idx="1"/>
            <a:endCxn id="2051" idx="2"/>
          </p:cNvCxnSpPr>
          <p:nvPr/>
        </p:nvCxnSpPr>
        <p:spPr>
          <a:xfrm rot="10800000">
            <a:off x="4533035" y="4015069"/>
            <a:ext cx="2538097" cy="1080462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弧形接點 21"/>
          <p:cNvCxnSpPr>
            <a:stCxn id="2051" idx="0"/>
            <a:endCxn id="2050" idx="1"/>
          </p:cNvCxnSpPr>
          <p:nvPr/>
        </p:nvCxnSpPr>
        <p:spPr>
          <a:xfrm rot="5400000" flipH="1" flipV="1">
            <a:off x="5118465" y="1374988"/>
            <a:ext cx="1251087" cy="242194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圓角矩形 24"/>
          <p:cNvSpPr/>
          <p:nvPr/>
        </p:nvSpPr>
        <p:spPr>
          <a:xfrm>
            <a:off x="2429741" y="3682819"/>
            <a:ext cx="1745671" cy="961538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產生電子檔案</a:t>
            </a:r>
            <a:r>
              <a:rPr lang="en-US" altLang="zh-TW" dirty="0" smtClean="0">
                <a:solidFill>
                  <a:schemeClr val="bg1"/>
                </a:solidFill>
              </a:rPr>
              <a:t/>
            </a:r>
            <a:br>
              <a:rPr lang="en-US" altLang="zh-TW" dirty="0" smtClean="0">
                <a:solidFill>
                  <a:schemeClr val="bg1"/>
                </a:solidFill>
              </a:rPr>
            </a:br>
            <a:r>
              <a:rPr lang="zh-TW" altLang="en-US" dirty="0" smtClean="0">
                <a:solidFill>
                  <a:schemeClr val="bg1"/>
                </a:solidFill>
              </a:rPr>
              <a:t>報價單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6" name="圓角矩形 25"/>
          <p:cNvSpPr/>
          <p:nvPr/>
        </p:nvSpPr>
        <p:spPr>
          <a:xfrm>
            <a:off x="4533034" y="2367484"/>
            <a:ext cx="1745671" cy="371862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客戶報價</a:t>
            </a:r>
            <a:endParaRPr lang="zh-TW" altLang="en-US" dirty="0">
              <a:solidFill>
                <a:schemeClr val="bg1"/>
              </a:solidFill>
            </a:endParaRPr>
          </a:p>
        </p:txBody>
      </p:sp>
      <p:cxnSp>
        <p:nvCxnSpPr>
          <p:cNvPr id="24" name="弧形接點 23"/>
          <p:cNvCxnSpPr>
            <a:stCxn id="5" idx="0"/>
            <a:endCxn id="6" idx="2"/>
          </p:cNvCxnSpPr>
          <p:nvPr/>
        </p:nvCxnSpPr>
        <p:spPr>
          <a:xfrm rot="5400000" flipH="1" flipV="1">
            <a:off x="992517" y="3618639"/>
            <a:ext cx="1733611" cy="153410"/>
          </a:xfrm>
          <a:prstGeom prst="curvedConnector3">
            <a:avLst/>
          </a:prstGeom>
          <a:ln>
            <a:solidFill>
              <a:srgbClr val="00B050"/>
            </a:solidFill>
            <a:prstDash val="lg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弧形接點 27"/>
          <p:cNvCxnSpPr>
            <a:stCxn id="4" idx="1"/>
          </p:cNvCxnSpPr>
          <p:nvPr/>
        </p:nvCxnSpPr>
        <p:spPr>
          <a:xfrm rot="10800000">
            <a:off x="1936029" y="2963233"/>
            <a:ext cx="5135102" cy="2132299"/>
          </a:xfrm>
          <a:prstGeom prst="curvedConnector3">
            <a:avLst/>
          </a:prstGeom>
          <a:ln>
            <a:solidFill>
              <a:srgbClr val="00B050"/>
            </a:solidFill>
            <a:prstDash val="lg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圓角矩形 30"/>
          <p:cNvSpPr/>
          <p:nvPr/>
        </p:nvSpPr>
        <p:spPr>
          <a:xfrm>
            <a:off x="984681" y="3089564"/>
            <a:ext cx="2019154" cy="371862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電話呈報</a:t>
            </a:r>
            <a:r>
              <a:rPr lang="zh-TW" altLang="en-US" dirty="0">
                <a:solidFill>
                  <a:schemeClr val="bg1"/>
                </a:solidFill>
              </a:rPr>
              <a:t>、討論</a:t>
            </a:r>
          </a:p>
        </p:txBody>
      </p:sp>
      <p:sp>
        <p:nvSpPr>
          <p:cNvPr id="2049" name="圓角矩形 2048"/>
          <p:cNvSpPr/>
          <p:nvPr/>
        </p:nvSpPr>
        <p:spPr>
          <a:xfrm>
            <a:off x="6954982" y="2367484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客戶</a:t>
            </a:r>
            <a:endParaRPr lang="zh-TW" altLang="en-US" dirty="0"/>
          </a:p>
        </p:txBody>
      </p:sp>
      <p:sp>
        <p:nvSpPr>
          <p:cNvPr id="36" name="圓角矩形 35"/>
          <p:cNvSpPr/>
          <p:nvPr/>
        </p:nvSpPr>
        <p:spPr>
          <a:xfrm>
            <a:off x="7038108" y="5712371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業務</a:t>
            </a:r>
            <a:endParaRPr lang="zh-TW" altLang="en-US" dirty="0"/>
          </a:p>
        </p:txBody>
      </p:sp>
      <p:sp>
        <p:nvSpPr>
          <p:cNvPr id="37" name="圓角矩形 36"/>
          <p:cNvSpPr/>
          <p:nvPr/>
        </p:nvSpPr>
        <p:spPr>
          <a:xfrm>
            <a:off x="1057562" y="5742168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助理</a:t>
            </a:r>
          </a:p>
        </p:txBody>
      </p:sp>
      <p:sp>
        <p:nvSpPr>
          <p:cNvPr id="38" name="圓角矩形 37"/>
          <p:cNvSpPr/>
          <p:nvPr/>
        </p:nvSpPr>
        <p:spPr>
          <a:xfrm>
            <a:off x="1326428" y="2585962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主管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容易產生問題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電子化檔案討論不易，耗費報價時間</a:t>
            </a:r>
            <a:endParaRPr lang="en-US" altLang="zh-TW" dirty="0" smtClean="0"/>
          </a:p>
          <a:p>
            <a:r>
              <a:rPr lang="zh-TW" altLang="en-US" dirty="0" smtClean="0"/>
              <a:t>無法顯示成本，不方便主管審核、容易產生報價錯誤</a:t>
            </a:r>
            <a:endParaRPr lang="en-US" altLang="zh-TW" dirty="0" smtClean="0"/>
          </a:p>
          <a:p>
            <a:r>
              <a:rPr lang="zh-TW" altLang="en-US" dirty="0" smtClean="0"/>
              <a:t>無法記錄狀態，主管不易知道進度，不易管理</a:t>
            </a:r>
            <a:endParaRPr lang="en-US" altLang="zh-TW" dirty="0" smtClean="0"/>
          </a:p>
          <a:p>
            <a:r>
              <a:rPr lang="zh-TW" altLang="en-US" dirty="0" smtClean="0"/>
              <a:t>無法提醒報價單追蹤，不易掌握報價進度或就遺忘處理</a:t>
            </a:r>
            <a:endParaRPr lang="en-US" altLang="zh-TW" dirty="0" smtClean="0"/>
          </a:p>
          <a:p>
            <a:r>
              <a:rPr lang="zh-TW" altLang="en-US" dirty="0" smtClean="0"/>
              <a:t>無法確實知道每個客戶報價資訊</a:t>
            </a:r>
            <a:endParaRPr lang="en-US" altLang="zh-TW" dirty="0" smtClean="0"/>
          </a:p>
          <a:p>
            <a:r>
              <a:rPr lang="zh-TW" altLang="en-US" dirty="0" smtClean="0"/>
              <a:t>無權限管理記錄，如業務刪檔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23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透過</a:t>
            </a:r>
            <a:r>
              <a:rPr lang="en-US" altLang="zh-TW" dirty="0" smtClean="0"/>
              <a:t>GROUP-JOB</a:t>
            </a:r>
            <a:r>
              <a:rPr lang="zh-TW" altLang="en-US" dirty="0" smtClean="0"/>
              <a:t>改善後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359" y="3290454"/>
            <a:ext cx="2496575" cy="1433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圖片資訊\人物\User Accou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982" y="1350818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1131" y="4158065"/>
            <a:ext cx="986903" cy="1874931"/>
          </a:xfrm>
          <a:prstGeom prst="rect">
            <a:avLst/>
          </a:prstGeom>
          <a:noFill/>
        </p:spPr>
      </p:pic>
      <p:pic>
        <p:nvPicPr>
          <p:cNvPr id="12" name="Picture 5" descr="F:\簡報範本\素材EMF格式\359_電腦c.e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7562" y="4562149"/>
            <a:ext cx="1450109" cy="1336153"/>
          </a:xfrm>
          <a:prstGeom prst="rect">
            <a:avLst/>
          </a:prstGeom>
          <a:noFill/>
        </p:spPr>
      </p:pic>
      <p:pic>
        <p:nvPicPr>
          <p:cNvPr id="13" name="Picture 7" descr="H:\圖片資訊\2011\user-icon-25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25837" y="1274618"/>
            <a:ext cx="1420380" cy="1553920"/>
          </a:xfrm>
          <a:prstGeom prst="rect">
            <a:avLst/>
          </a:prstGeom>
          <a:noFill/>
        </p:spPr>
      </p:pic>
      <p:cxnSp>
        <p:nvCxnSpPr>
          <p:cNvPr id="14" name="弧形接點 13"/>
          <p:cNvCxnSpPr>
            <a:stCxn id="10" idx="2"/>
            <a:endCxn id="11" idx="0"/>
          </p:cNvCxnSpPr>
          <p:nvPr/>
        </p:nvCxnSpPr>
        <p:spPr>
          <a:xfrm rot="16200000" flipH="1">
            <a:off x="6770559" y="3364040"/>
            <a:ext cx="1588047" cy="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圓角矩形 14"/>
          <p:cNvSpPr/>
          <p:nvPr/>
        </p:nvSpPr>
        <p:spPr>
          <a:xfrm>
            <a:off x="6774873" y="3089564"/>
            <a:ext cx="1745671" cy="401781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客戶詢價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27" name="圓角矩形 26"/>
          <p:cNvSpPr/>
          <p:nvPr/>
        </p:nvSpPr>
        <p:spPr>
          <a:xfrm>
            <a:off x="6954982" y="2367484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客戶</a:t>
            </a:r>
            <a:endParaRPr lang="zh-TW" altLang="en-US" dirty="0"/>
          </a:p>
        </p:txBody>
      </p:sp>
      <p:sp>
        <p:nvSpPr>
          <p:cNvPr id="28" name="圓角矩形 27"/>
          <p:cNvSpPr/>
          <p:nvPr/>
        </p:nvSpPr>
        <p:spPr>
          <a:xfrm>
            <a:off x="7038108" y="5712371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業務</a:t>
            </a:r>
            <a:endParaRPr lang="zh-TW" altLang="en-US" dirty="0"/>
          </a:p>
        </p:txBody>
      </p:sp>
      <p:sp>
        <p:nvSpPr>
          <p:cNvPr id="29" name="圓角矩形 28"/>
          <p:cNvSpPr/>
          <p:nvPr/>
        </p:nvSpPr>
        <p:spPr>
          <a:xfrm>
            <a:off x="1057562" y="5742168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助理</a:t>
            </a:r>
          </a:p>
        </p:txBody>
      </p:sp>
      <p:sp>
        <p:nvSpPr>
          <p:cNvPr id="30" name="圓角矩形 29"/>
          <p:cNvSpPr/>
          <p:nvPr/>
        </p:nvSpPr>
        <p:spPr>
          <a:xfrm>
            <a:off x="1326428" y="2585962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主管</a:t>
            </a:r>
          </a:p>
        </p:txBody>
      </p:sp>
      <p:cxnSp>
        <p:nvCxnSpPr>
          <p:cNvPr id="31" name="弧形接點 30"/>
          <p:cNvCxnSpPr>
            <a:stCxn id="28" idx="1"/>
            <a:endCxn id="3074" idx="2"/>
          </p:cNvCxnSpPr>
          <p:nvPr/>
        </p:nvCxnSpPr>
        <p:spPr>
          <a:xfrm rot="10800000">
            <a:off x="4438648" y="4723534"/>
            <a:ext cx="2599461" cy="1174769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73" name="弧形接點 3072"/>
          <p:cNvCxnSpPr>
            <a:stCxn id="12" idx="3"/>
            <a:endCxn id="3074" idx="1"/>
          </p:cNvCxnSpPr>
          <p:nvPr/>
        </p:nvCxnSpPr>
        <p:spPr>
          <a:xfrm flipV="1">
            <a:off x="2507671" y="4006994"/>
            <a:ext cx="682688" cy="122323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76" name="弧形接點 3075"/>
          <p:cNvCxnSpPr>
            <a:stCxn id="13" idx="3"/>
            <a:endCxn id="3074" idx="0"/>
          </p:cNvCxnSpPr>
          <p:nvPr/>
        </p:nvCxnSpPr>
        <p:spPr>
          <a:xfrm>
            <a:off x="2646217" y="2051578"/>
            <a:ext cx="1792430" cy="1238876"/>
          </a:xfrm>
          <a:prstGeom prst="curvedConnector2">
            <a:avLst/>
          </a:prstGeom>
          <a:ln>
            <a:solidFill>
              <a:srgbClr val="00B050"/>
            </a:solidFill>
            <a:prstDash val="dash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圓角矩形 36"/>
          <p:cNvSpPr/>
          <p:nvPr/>
        </p:nvSpPr>
        <p:spPr>
          <a:xfrm>
            <a:off x="4633360" y="5526440"/>
            <a:ext cx="1745671" cy="371862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規劃報價單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38" name="圓角矩形 37"/>
          <p:cNvSpPr/>
          <p:nvPr/>
        </p:nvSpPr>
        <p:spPr>
          <a:xfrm>
            <a:off x="1782616" y="4376218"/>
            <a:ext cx="1903094" cy="371862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bg1"/>
                </a:solidFill>
              </a:rPr>
              <a:t>異</a:t>
            </a:r>
            <a:r>
              <a:rPr lang="zh-TW" altLang="en-US" dirty="0" smtClean="0">
                <a:solidFill>
                  <a:schemeClr val="bg1"/>
                </a:solidFill>
              </a:rPr>
              <a:t>動報價單成本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42" name="圓角矩形 41"/>
          <p:cNvSpPr/>
          <p:nvPr/>
        </p:nvSpPr>
        <p:spPr>
          <a:xfrm>
            <a:off x="5181602" y="2669211"/>
            <a:ext cx="1745671" cy="401781"/>
          </a:xfrm>
          <a:prstGeom prst="round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完成報價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45" name="圓角矩形 44"/>
          <p:cNvSpPr/>
          <p:nvPr/>
        </p:nvSpPr>
        <p:spPr>
          <a:xfrm>
            <a:off x="2849015" y="1585031"/>
            <a:ext cx="2498839" cy="933093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主管即時討論、審核</a:t>
            </a:r>
            <a:r>
              <a:rPr lang="en-US" altLang="zh-TW" dirty="0" smtClean="0">
                <a:solidFill>
                  <a:schemeClr val="bg1"/>
                </a:solidFill>
              </a:rPr>
              <a:t/>
            </a:r>
            <a:br>
              <a:rPr lang="en-US" altLang="zh-TW" dirty="0" smtClean="0">
                <a:solidFill>
                  <a:schemeClr val="bg1"/>
                </a:solidFill>
              </a:rPr>
            </a:br>
            <a:r>
              <a:rPr lang="zh-TW" altLang="en-US" dirty="0" smtClean="0">
                <a:solidFill>
                  <a:schemeClr val="bg1"/>
                </a:solidFill>
              </a:rPr>
              <a:t>自動產生報價單追蹤行程</a:t>
            </a:r>
            <a:endParaRPr lang="zh-TW" altLang="en-US" dirty="0">
              <a:solidFill>
                <a:schemeClr val="bg1"/>
              </a:solidFill>
            </a:endParaRPr>
          </a:p>
        </p:txBody>
      </p:sp>
      <p:cxnSp>
        <p:nvCxnSpPr>
          <p:cNvPr id="3082" name="弧形接點 3081"/>
          <p:cNvCxnSpPr>
            <a:stCxn id="3074" idx="3"/>
            <a:endCxn id="11" idx="1"/>
          </p:cNvCxnSpPr>
          <p:nvPr/>
        </p:nvCxnSpPr>
        <p:spPr>
          <a:xfrm>
            <a:off x="5686934" y="4006994"/>
            <a:ext cx="1384197" cy="1088537"/>
          </a:xfrm>
          <a:prstGeom prst="curvedConnector3">
            <a:avLst/>
          </a:prstGeom>
          <a:ln>
            <a:solidFill>
              <a:srgbClr val="00B050"/>
            </a:solidFill>
            <a:prstDash val="dash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84" name="弧形接點 3083"/>
          <p:cNvCxnSpPr>
            <a:stCxn id="11" idx="1"/>
            <a:endCxn id="10" idx="1"/>
          </p:cNvCxnSpPr>
          <p:nvPr/>
        </p:nvCxnSpPr>
        <p:spPr>
          <a:xfrm rot="10800000">
            <a:off x="6954983" y="1960419"/>
            <a:ext cx="116149" cy="3135113"/>
          </a:xfrm>
          <a:prstGeom prst="curvedConnector3">
            <a:avLst>
              <a:gd name="adj1" fmla="val 451884"/>
            </a:avLst>
          </a:prstGeom>
          <a:ln>
            <a:solidFill>
              <a:srgbClr val="00B050"/>
            </a:solidFill>
            <a:prstDash val="dash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圓角矩形 53"/>
          <p:cNvSpPr/>
          <p:nvPr/>
        </p:nvSpPr>
        <p:spPr>
          <a:xfrm>
            <a:off x="5508460" y="4101094"/>
            <a:ext cx="1258500" cy="646986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bg1"/>
                </a:solidFill>
              </a:rPr>
              <a:t>產生正式報價單</a:t>
            </a:r>
            <a:endParaRPr lang="zh-TW" altLang="en-US" dirty="0">
              <a:solidFill>
                <a:schemeClr val="bg1"/>
              </a:solidFill>
            </a:endParaRPr>
          </a:p>
        </p:txBody>
      </p:sp>
      <p:pic>
        <p:nvPicPr>
          <p:cNvPr id="24" name="Picture 2" descr="H:\圖片資訊\2011\128x128\emai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5886" y="3290454"/>
            <a:ext cx="791785" cy="544352"/>
          </a:xfrm>
          <a:prstGeom prst="rect">
            <a:avLst/>
          </a:prstGeom>
          <a:noFill/>
        </p:spPr>
      </p:pic>
      <p:pic>
        <p:nvPicPr>
          <p:cNvPr id="25" name="Picture 2" descr="H:\圖片資訊\2011\128x128\emai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75175" y="4823356"/>
            <a:ext cx="791785" cy="544352"/>
          </a:xfrm>
          <a:prstGeom prst="rect">
            <a:avLst/>
          </a:prstGeom>
          <a:noFill/>
        </p:spPr>
      </p:pic>
      <p:cxnSp>
        <p:nvCxnSpPr>
          <p:cNvPr id="32" name="圖案 31"/>
          <p:cNvCxnSpPr>
            <a:stCxn id="3074" idx="1"/>
            <a:endCxn id="30" idx="2"/>
          </p:cNvCxnSpPr>
          <p:nvPr/>
        </p:nvCxnSpPr>
        <p:spPr>
          <a:xfrm rot="10800000">
            <a:off x="1936029" y="2957824"/>
            <a:ext cx="1254331" cy="1049170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報價流程狀態記錄，掌握進度</a:t>
            </a:r>
            <a:endParaRPr lang="zh-TW" altLang="en-US" dirty="0"/>
          </a:p>
        </p:txBody>
      </p:sp>
      <p:grpSp>
        <p:nvGrpSpPr>
          <p:cNvPr id="9" name="群組 8"/>
          <p:cNvGrpSpPr/>
          <p:nvPr/>
        </p:nvGrpSpPr>
        <p:grpSpPr>
          <a:xfrm>
            <a:off x="7115859" y="1032438"/>
            <a:ext cx="872833" cy="1422507"/>
            <a:chOff x="1066799" y="1497992"/>
            <a:chExt cx="1219200" cy="1926168"/>
          </a:xfrm>
        </p:grpSpPr>
        <p:pic>
          <p:nvPicPr>
            <p:cNvPr id="4" name="Picture 4" descr="F:\簡報範本\素材EMF格式\384_PDAm.e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99822" y="1497992"/>
              <a:ext cx="986903" cy="1874931"/>
            </a:xfrm>
            <a:prstGeom prst="rect">
              <a:avLst/>
            </a:prstGeom>
            <a:noFill/>
          </p:spPr>
        </p:pic>
        <p:sp>
          <p:nvSpPr>
            <p:cNvPr id="5" name="圓角矩形 4"/>
            <p:cNvSpPr/>
            <p:nvPr/>
          </p:nvSpPr>
          <p:spPr>
            <a:xfrm>
              <a:off x="1066799" y="3052298"/>
              <a:ext cx="1219200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/>
                <a:t>業務</a:t>
              </a:r>
              <a:endParaRPr lang="zh-TW" altLang="en-US" dirty="0"/>
            </a:p>
          </p:txBody>
        </p:sp>
      </p:grpSp>
      <p:grpSp>
        <p:nvGrpSpPr>
          <p:cNvPr id="8" name="群組 7"/>
          <p:cNvGrpSpPr/>
          <p:nvPr/>
        </p:nvGrpSpPr>
        <p:grpSpPr>
          <a:xfrm>
            <a:off x="1080655" y="1220454"/>
            <a:ext cx="872836" cy="1016666"/>
            <a:chOff x="6954982" y="1350818"/>
            <a:chExt cx="1219200" cy="1388528"/>
          </a:xfrm>
        </p:grpSpPr>
        <p:pic>
          <p:nvPicPr>
            <p:cNvPr id="6" name="Picture 2" descr="D:\圖片資訊\人物\User Account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4982" y="1350818"/>
              <a:ext cx="12192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圓角矩形 6"/>
            <p:cNvSpPr/>
            <p:nvPr/>
          </p:nvSpPr>
          <p:spPr>
            <a:xfrm>
              <a:off x="6954982" y="2367484"/>
              <a:ext cx="1219200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/>
                <a:t>客戶</a:t>
              </a:r>
              <a:endParaRPr lang="zh-TW" altLang="en-US" dirty="0"/>
            </a:p>
          </p:txBody>
        </p:sp>
      </p:grpSp>
      <p:cxnSp>
        <p:nvCxnSpPr>
          <p:cNvPr id="17" name="弧形接點 16"/>
          <p:cNvCxnSpPr/>
          <p:nvPr/>
        </p:nvCxnSpPr>
        <p:spPr>
          <a:xfrm rot="10800000">
            <a:off x="2535382" y="3667000"/>
            <a:ext cx="13854" cy="127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弧形接點 18"/>
          <p:cNvCxnSpPr>
            <a:stCxn id="6" idx="3"/>
            <a:endCxn id="4" idx="1"/>
          </p:cNvCxnSpPr>
          <p:nvPr/>
        </p:nvCxnSpPr>
        <p:spPr>
          <a:xfrm>
            <a:off x="1953491" y="1666797"/>
            <a:ext cx="5186009" cy="57975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0" name="群組 19"/>
          <p:cNvGrpSpPr/>
          <p:nvPr/>
        </p:nvGrpSpPr>
        <p:grpSpPr>
          <a:xfrm>
            <a:off x="1136073" y="2729808"/>
            <a:ext cx="872836" cy="1016666"/>
            <a:chOff x="6954982" y="1350818"/>
            <a:chExt cx="1219200" cy="1388528"/>
          </a:xfrm>
        </p:grpSpPr>
        <p:pic>
          <p:nvPicPr>
            <p:cNvPr id="21" name="Picture 2" descr="D:\圖片資訊\人物\User Account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4982" y="1350818"/>
              <a:ext cx="12192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圓角矩形 21"/>
            <p:cNvSpPr/>
            <p:nvPr/>
          </p:nvSpPr>
          <p:spPr>
            <a:xfrm>
              <a:off x="6954982" y="2367484"/>
              <a:ext cx="1219200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/>
                <a:t>客戶</a:t>
              </a:r>
              <a:endParaRPr lang="zh-TW" altLang="en-US" dirty="0"/>
            </a:p>
          </p:txBody>
        </p:sp>
      </p:grpSp>
      <p:cxnSp>
        <p:nvCxnSpPr>
          <p:cNvPr id="24" name="弧形接點 23"/>
          <p:cNvCxnSpPr>
            <a:stCxn id="4" idx="1"/>
            <a:endCxn id="21" idx="3"/>
          </p:cNvCxnSpPr>
          <p:nvPr/>
        </p:nvCxnSpPr>
        <p:spPr>
          <a:xfrm rot="10800000" flipV="1">
            <a:off x="2008910" y="1724771"/>
            <a:ext cx="5130591" cy="1451379"/>
          </a:xfrm>
          <a:prstGeom prst="curved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5" name="群組 24"/>
          <p:cNvGrpSpPr/>
          <p:nvPr/>
        </p:nvGrpSpPr>
        <p:grpSpPr>
          <a:xfrm>
            <a:off x="7168758" y="2955746"/>
            <a:ext cx="872833" cy="1422507"/>
            <a:chOff x="1066799" y="1497992"/>
            <a:chExt cx="1219200" cy="1926168"/>
          </a:xfrm>
        </p:grpSpPr>
        <p:pic>
          <p:nvPicPr>
            <p:cNvPr id="26" name="Picture 4" descr="F:\簡報範本\素材EMF格式\384_PDAm.em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99822" y="1497992"/>
              <a:ext cx="986903" cy="1874931"/>
            </a:xfrm>
            <a:prstGeom prst="rect">
              <a:avLst/>
            </a:prstGeom>
            <a:noFill/>
          </p:spPr>
        </p:pic>
        <p:sp>
          <p:nvSpPr>
            <p:cNvPr id="27" name="圓角矩形 26"/>
            <p:cNvSpPr/>
            <p:nvPr/>
          </p:nvSpPr>
          <p:spPr>
            <a:xfrm>
              <a:off x="1066799" y="3052298"/>
              <a:ext cx="1219200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/>
                <a:t>業務</a:t>
              </a:r>
              <a:endParaRPr lang="zh-TW" altLang="en-US" dirty="0"/>
            </a:p>
          </p:txBody>
        </p:sp>
      </p:grpSp>
      <p:cxnSp>
        <p:nvCxnSpPr>
          <p:cNvPr id="29" name="弧形接點 28"/>
          <p:cNvCxnSpPr>
            <a:stCxn id="26" idx="1"/>
            <a:endCxn id="22" idx="3"/>
          </p:cNvCxnSpPr>
          <p:nvPr/>
        </p:nvCxnSpPr>
        <p:spPr>
          <a:xfrm rot="10800000">
            <a:off x="2008909" y="3610338"/>
            <a:ext cx="5183490" cy="37743"/>
          </a:xfrm>
          <a:prstGeom prst="curved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0" name="群組 29"/>
          <p:cNvGrpSpPr/>
          <p:nvPr/>
        </p:nvGrpSpPr>
        <p:grpSpPr>
          <a:xfrm>
            <a:off x="1136074" y="4259241"/>
            <a:ext cx="872836" cy="1016666"/>
            <a:chOff x="6954982" y="1350818"/>
            <a:chExt cx="1219200" cy="1388528"/>
          </a:xfrm>
        </p:grpSpPr>
        <p:pic>
          <p:nvPicPr>
            <p:cNvPr id="31" name="Picture 2" descr="D:\圖片資訊\人物\User Account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4982" y="1350818"/>
              <a:ext cx="12192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圓角矩形 31"/>
            <p:cNvSpPr/>
            <p:nvPr/>
          </p:nvSpPr>
          <p:spPr>
            <a:xfrm>
              <a:off x="6954982" y="2367484"/>
              <a:ext cx="1219200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/>
                <a:t>客戶</a:t>
              </a:r>
              <a:endParaRPr lang="zh-TW" altLang="en-US" dirty="0"/>
            </a:p>
          </p:txBody>
        </p:sp>
      </p:grpSp>
      <p:cxnSp>
        <p:nvCxnSpPr>
          <p:cNvPr id="34" name="弧形接點 33"/>
          <p:cNvCxnSpPr>
            <a:stCxn id="31" idx="3"/>
          </p:cNvCxnSpPr>
          <p:nvPr/>
        </p:nvCxnSpPr>
        <p:spPr>
          <a:xfrm flipV="1">
            <a:off x="2008910" y="3679701"/>
            <a:ext cx="5001490" cy="1025883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圓角矩形 34"/>
          <p:cNvSpPr/>
          <p:nvPr/>
        </p:nvSpPr>
        <p:spPr>
          <a:xfrm>
            <a:off x="2535381" y="1371600"/>
            <a:ext cx="1620983" cy="5932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詢價</a:t>
            </a:r>
            <a:endParaRPr lang="zh-TW" altLang="en-US" dirty="0"/>
          </a:p>
        </p:txBody>
      </p:sp>
      <p:sp>
        <p:nvSpPr>
          <p:cNvPr id="36" name="圓角矩形 35"/>
          <p:cNvSpPr/>
          <p:nvPr/>
        </p:nvSpPr>
        <p:spPr>
          <a:xfrm>
            <a:off x="3804017" y="2317632"/>
            <a:ext cx="1855565" cy="52255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審核過、報價中</a:t>
            </a:r>
            <a:endParaRPr lang="zh-TW" altLang="en-US" dirty="0"/>
          </a:p>
        </p:txBody>
      </p:sp>
      <p:sp>
        <p:nvSpPr>
          <p:cNvPr id="38" name="圓角矩形 37"/>
          <p:cNvSpPr/>
          <p:nvPr/>
        </p:nvSpPr>
        <p:spPr>
          <a:xfrm>
            <a:off x="3804017" y="3144112"/>
            <a:ext cx="1855565" cy="522550"/>
          </a:xfrm>
          <a:prstGeom prst="round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系統行程追蹤</a:t>
            </a:r>
            <a:endParaRPr lang="zh-TW" altLang="en-US" dirty="0"/>
          </a:p>
        </p:txBody>
      </p:sp>
      <p:sp>
        <p:nvSpPr>
          <p:cNvPr id="39" name="圓角矩形 38"/>
          <p:cNvSpPr/>
          <p:nvPr/>
        </p:nvSpPr>
        <p:spPr>
          <a:xfrm>
            <a:off x="2687781" y="4240940"/>
            <a:ext cx="1912873" cy="5932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確認或未成交</a:t>
            </a:r>
            <a:endParaRPr lang="zh-TW" altLang="en-US" dirty="0"/>
          </a:p>
        </p:txBody>
      </p:sp>
      <p:grpSp>
        <p:nvGrpSpPr>
          <p:cNvPr id="43" name="群組 42"/>
          <p:cNvGrpSpPr/>
          <p:nvPr/>
        </p:nvGrpSpPr>
        <p:grpSpPr>
          <a:xfrm>
            <a:off x="7074296" y="5003633"/>
            <a:ext cx="1089849" cy="1110397"/>
            <a:chOff x="7074296" y="5003633"/>
            <a:chExt cx="1089849" cy="1110397"/>
          </a:xfrm>
        </p:grpSpPr>
        <p:pic>
          <p:nvPicPr>
            <p:cNvPr id="44" name="Picture 6" descr="F:\簡報範本\素材EMF格式\358_電腦m.e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74296" y="5003633"/>
              <a:ext cx="995387" cy="1015453"/>
            </a:xfrm>
            <a:prstGeom prst="rect">
              <a:avLst/>
            </a:prstGeom>
            <a:noFill/>
          </p:spPr>
        </p:pic>
        <p:sp>
          <p:nvSpPr>
            <p:cNvPr id="45" name="圓角矩形 44"/>
            <p:cNvSpPr/>
            <p:nvPr/>
          </p:nvSpPr>
          <p:spPr>
            <a:xfrm>
              <a:off x="7168758" y="5742168"/>
              <a:ext cx="995387" cy="37186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/>
                <a:t>助理</a:t>
              </a:r>
            </a:p>
          </p:txBody>
        </p:sp>
      </p:grpSp>
      <p:cxnSp>
        <p:nvCxnSpPr>
          <p:cNvPr id="47" name="弧形接點 46"/>
          <p:cNvCxnSpPr>
            <a:stCxn id="44" idx="1"/>
            <a:endCxn id="32" idx="3"/>
          </p:cNvCxnSpPr>
          <p:nvPr/>
        </p:nvCxnSpPr>
        <p:spPr>
          <a:xfrm rot="10800000">
            <a:off x="2008910" y="5139770"/>
            <a:ext cx="5065386" cy="371590"/>
          </a:xfrm>
          <a:prstGeom prst="curvedConnector3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圓角矩形 47"/>
          <p:cNvSpPr/>
          <p:nvPr/>
        </p:nvSpPr>
        <p:spPr>
          <a:xfrm>
            <a:off x="4918364" y="5216240"/>
            <a:ext cx="1482437" cy="59024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開立發票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出貨已結案</a:t>
            </a:r>
            <a:endParaRPr lang="zh-TW" altLang="en-US" dirty="0"/>
          </a:p>
        </p:txBody>
      </p:sp>
      <p:sp>
        <p:nvSpPr>
          <p:cNvPr id="50" name="向下箭號 49"/>
          <p:cNvSpPr/>
          <p:nvPr/>
        </p:nvSpPr>
        <p:spPr>
          <a:xfrm>
            <a:off x="241540" y="1032438"/>
            <a:ext cx="839115" cy="5603889"/>
          </a:xfrm>
          <a:prstGeom prst="downArrow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時間軸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9168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8" grpId="0" animBg="1"/>
      <p:bldP spid="39" grpId="0" animBg="1"/>
      <p:bldP spid="4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報價單管理</a:t>
            </a:r>
            <a:r>
              <a:rPr lang="zh-TW" altLang="en-US" dirty="0" smtClean="0"/>
              <a:t>權限設計</a:t>
            </a:r>
            <a:endParaRPr lang="zh-TW" altLang="en-US" dirty="0"/>
          </a:p>
        </p:txBody>
      </p:sp>
      <p:pic>
        <p:nvPicPr>
          <p:cNvPr id="4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6048" y="1203850"/>
            <a:ext cx="986903" cy="1874931"/>
          </a:xfrm>
          <a:prstGeom prst="rect">
            <a:avLst/>
          </a:prstGeom>
          <a:noFill/>
        </p:spPr>
      </p:pic>
      <p:pic>
        <p:nvPicPr>
          <p:cNvPr id="5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4861" y="4161089"/>
            <a:ext cx="986903" cy="187493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600" y="3078780"/>
            <a:ext cx="2496575" cy="1433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 descr="H:\圖片資訊\2011\user-icon-25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671" y="1312203"/>
            <a:ext cx="1420380" cy="1553920"/>
          </a:xfrm>
          <a:prstGeom prst="rect">
            <a:avLst/>
          </a:prstGeom>
          <a:noFill/>
        </p:spPr>
      </p:pic>
      <p:sp>
        <p:nvSpPr>
          <p:cNvPr id="8" name="圓角矩形 7"/>
          <p:cNvSpPr/>
          <p:nvPr/>
        </p:nvSpPr>
        <p:spPr>
          <a:xfrm>
            <a:off x="876262" y="2623547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主管</a:t>
            </a:r>
          </a:p>
        </p:txBody>
      </p:sp>
      <p:cxnSp>
        <p:nvCxnSpPr>
          <p:cNvPr id="10" name="弧形接點 9"/>
          <p:cNvCxnSpPr>
            <a:stCxn id="8" idx="2"/>
            <a:endCxn id="6" idx="1"/>
          </p:cNvCxnSpPr>
          <p:nvPr/>
        </p:nvCxnSpPr>
        <p:spPr>
          <a:xfrm rot="16200000" flipH="1">
            <a:off x="1954776" y="2526495"/>
            <a:ext cx="799911" cy="173773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弧形接點 11"/>
          <p:cNvCxnSpPr>
            <a:stCxn id="4" idx="1"/>
            <a:endCxn id="6" idx="0"/>
          </p:cNvCxnSpPr>
          <p:nvPr/>
        </p:nvCxnSpPr>
        <p:spPr>
          <a:xfrm rot="10800000" flipV="1">
            <a:off x="4471888" y="2141316"/>
            <a:ext cx="2374160" cy="937464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弧形接點 13"/>
          <p:cNvCxnSpPr>
            <a:stCxn id="5" idx="1"/>
            <a:endCxn id="6" idx="2"/>
          </p:cNvCxnSpPr>
          <p:nvPr/>
        </p:nvCxnSpPr>
        <p:spPr>
          <a:xfrm rot="10800000">
            <a:off x="4471889" y="4511859"/>
            <a:ext cx="2542973" cy="58669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45665" y="1097280"/>
            <a:ext cx="2636489" cy="82345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只能管理自己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客戶及報價單</a:t>
            </a:r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045665" y="5216934"/>
            <a:ext cx="2636489" cy="82345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只能管理自己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客戶及報價單</a:t>
            </a:r>
            <a:endParaRPr lang="zh-TW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68598" y="3703876"/>
            <a:ext cx="2166425" cy="1513058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給於管理權限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可管理全部客戶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及報價單資料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695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報價單防刪機制</a:t>
            </a:r>
            <a:endParaRPr lang="zh-TW" altLang="en-US" dirty="0"/>
          </a:p>
        </p:txBody>
      </p:sp>
      <p:pic>
        <p:nvPicPr>
          <p:cNvPr id="4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4379" y="983264"/>
            <a:ext cx="986903" cy="1874931"/>
          </a:xfrm>
          <a:prstGeom prst="rect">
            <a:avLst/>
          </a:prstGeom>
          <a:noFill/>
        </p:spPr>
      </p:pic>
      <p:cxnSp>
        <p:nvCxnSpPr>
          <p:cNvPr id="6" name="弧形接點 11"/>
          <p:cNvCxnSpPr>
            <a:stCxn id="4" idx="1"/>
            <a:endCxn id="1026" idx="0"/>
          </p:cNvCxnSpPr>
          <p:nvPr/>
        </p:nvCxnSpPr>
        <p:spPr>
          <a:xfrm rot="10800000" flipV="1">
            <a:off x="6382969" y="1920729"/>
            <a:ext cx="1101410" cy="1223751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464834" y="1641816"/>
            <a:ext cx="2636489" cy="82345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業務人員刪除報價單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1558" y="3144481"/>
            <a:ext cx="2202821" cy="155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7" descr="H:\圖片資訊\2011\user-icon-25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1088" y="1097278"/>
            <a:ext cx="1420380" cy="1553920"/>
          </a:xfrm>
          <a:prstGeom prst="rect">
            <a:avLst/>
          </a:prstGeom>
          <a:noFill/>
        </p:spPr>
      </p:pic>
      <p:sp>
        <p:nvSpPr>
          <p:cNvPr id="14" name="圓角矩形 13"/>
          <p:cNvSpPr/>
          <p:nvPr/>
        </p:nvSpPr>
        <p:spPr>
          <a:xfrm>
            <a:off x="1267348" y="2465267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主管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9370" y="3019356"/>
            <a:ext cx="2048347" cy="118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橢圓 16"/>
          <p:cNvSpPr/>
          <p:nvPr/>
        </p:nvSpPr>
        <p:spPr>
          <a:xfrm>
            <a:off x="2838067" y="4960188"/>
            <a:ext cx="2130724" cy="122495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報價單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刪除區</a:t>
            </a:r>
            <a:endParaRPr lang="zh-TW" altLang="en-US" dirty="0"/>
          </a:p>
        </p:txBody>
      </p:sp>
      <p:cxnSp>
        <p:nvCxnSpPr>
          <p:cNvPr id="19" name="圖案 18"/>
          <p:cNvCxnSpPr>
            <a:stCxn id="1026" idx="2"/>
            <a:endCxn id="17" idx="6"/>
          </p:cNvCxnSpPr>
          <p:nvPr/>
        </p:nvCxnSpPr>
        <p:spPr>
          <a:xfrm rot="5400000">
            <a:off x="5238484" y="4428178"/>
            <a:ext cx="874793" cy="141417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050311" y="4960188"/>
            <a:ext cx="2636489" cy="82345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無法直接刪除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會進入報價單刪除區</a:t>
            </a:r>
            <a:endParaRPr lang="zh-TW" altLang="en-US" dirty="0"/>
          </a:p>
        </p:txBody>
      </p:sp>
      <p:cxnSp>
        <p:nvCxnSpPr>
          <p:cNvPr id="22" name="弧形接點 21"/>
          <p:cNvCxnSpPr>
            <a:stCxn id="1027" idx="2"/>
            <a:endCxn id="17" idx="1"/>
          </p:cNvCxnSpPr>
          <p:nvPr/>
        </p:nvCxnSpPr>
        <p:spPr>
          <a:xfrm rot="16200000" flipH="1">
            <a:off x="2079330" y="4068802"/>
            <a:ext cx="934989" cy="120656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19370" y="4454016"/>
            <a:ext cx="1918697" cy="799472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管理者可以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還原報價單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7" grpId="0" animBg="1"/>
      <p:bldP spid="20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企業</a:t>
            </a:r>
            <a:r>
              <a:rPr lang="zh-TW" altLang="en-US" dirty="0"/>
              <a:t>的挑戰</a:t>
            </a: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450795153"/>
              </p:ext>
            </p:extLst>
          </p:nvPr>
        </p:nvGraphicFramePr>
        <p:xfrm>
          <a:off x="748145" y="1163781"/>
          <a:ext cx="7938655" cy="4946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業務會議業績統計計算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5649" y="1114685"/>
            <a:ext cx="5139883" cy="353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 descr="H:\圖片資訊\2011\user-icon-2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465" y="977208"/>
            <a:ext cx="1420380" cy="1553920"/>
          </a:xfrm>
          <a:prstGeom prst="rect">
            <a:avLst/>
          </a:prstGeom>
          <a:noFill/>
        </p:spPr>
      </p:pic>
      <p:sp>
        <p:nvSpPr>
          <p:cNvPr id="6" name="圓角矩形 5"/>
          <p:cNvSpPr/>
          <p:nvPr/>
        </p:nvSpPr>
        <p:spPr>
          <a:xfrm>
            <a:off x="770725" y="2345197"/>
            <a:ext cx="1219200" cy="3718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主管</a:t>
            </a:r>
          </a:p>
        </p:txBody>
      </p:sp>
      <p:pic>
        <p:nvPicPr>
          <p:cNvPr id="7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84977" y="3476183"/>
            <a:ext cx="986903" cy="1874931"/>
          </a:xfrm>
          <a:prstGeom prst="rect">
            <a:avLst/>
          </a:prstGeom>
          <a:noFill/>
        </p:spPr>
      </p:pic>
      <p:pic>
        <p:nvPicPr>
          <p:cNvPr id="8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8431" y="4645902"/>
            <a:ext cx="986903" cy="1874931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27058" y="2830636"/>
            <a:ext cx="2166425" cy="1291093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老闆、主管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快速掌握各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業務人員業績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27058" y="4393483"/>
            <a:ext cx="2166425" cy="212735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可</a:t>
            </a:r>
            <a:r>
              <a:rPr lang="zh-TW" altLang="en-US" dirty="0" smtClean="0"/>
              <a:t>依業務人員來進行成本、利潤及獲利率計算，並可依各狀態快速篩選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151163" y="6049993"/>
            <a:ext cx="1859920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報價單數為指標</a:t>
            </a:r>
            <a:endParaRPr lang="zh-TW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218508" y="5082932"/>
            <a:ext cx="1859920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獲利率</a:t>
            </a:r>
            <a:r>
              <a:rPr lang="zh-TW" altLang="en-US" dirty="0" smtClean="0"/>
              <a:t>為指標</a:t>
            </a:r>
            <a:endParaRPr lang="zh-TW" altLang="en-US" dirty="0"/>
          </a:p>
        </p:txBody>
      </p:sp>
      <p:cxnSp>
        <p:nvCxnSpPr>
          <p:cNvPr id="4" name="弧形接點 3"/>
          <p:cNvCxnSpPr>
            <a:stCxn id="5" idx="3"/>
            <a:endCxn id="8" idx="1"/>
          </p:cNvCxnSpPr>
          <p:nvPr/>
        </p:nvCxnSpPr>
        <p:spPr>
          <a:xfrm>
            <a:off x="2104845" y="1754168"/>
            <a:ext cx="2653586" cy="3829200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弧形接點 13"/>
          <p:cNvCxnSpPr>
            <a:stCxn id="5" idx="3"/>
            <a:endCxn id="7" idx="1"/>
          </p:cNvCxnSpPr>
          <p:nvPr/>
        </p:nvCxnSpPr>
        <p:spPr>
          <a:xfrm>
            <a:off x="2104845" y="1754168"/>
            <a:ext cx="5480132" cy="265948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進銷存應用整合</a:t>
            </a:r>
            <a:endParaRPr lang="zh-TW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75250"/>
            <a:ext cx="2496575" cy="1433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橢圓 4"/>
          <p:cNvSpPr/>
          <p:nvPr/>
        </p:nvSpPr>
        <p:spPr>
          <a:xfrm>
            <a:off x="6858002" y="2930234"/>
            <a:ext cx="1593273" cy="13231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進銷存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系統</a:t>
            </a:r>
            <a:endParaRPr lang="zh-TW" altLang="en-US" dirty="0"/>
          </a:p>
        </p:txBody>
      </p:sp>
      <p:pic>
        <p:nvPicPr>
          <p:cNvPr id="6" name="Picture 2" descr="D:\圖片資訊\人物\User Accou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2" y="108758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圖片資訊\人物\User Accou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82" y="5091546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弧形接點 8"/>
          <p:cNvCxnSpPr>
            <a:stCxn id="4" idx="0"/>
            <a:endCxn id="6" idx="2"/>
          </p:cNvCxnSpPr>
          <p:nvPr/>
        </p:nvCxnSpPr>
        <p:spPr>
          <a:xfrm rot="16200000" flipV="1">
            <a:off x="2217201" y="1558163"/>
            <a:ext cx="568468" cy="20657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弧形接點 10"/>
          <p:cNvCxnSpPr>
            <a:stCxn id="4" idx="2"/>
            <a:endCxn id="7" idx="3"/>
          </p:cNvCxnSpPr>
          <p:nvPr/>
        </p:nvCxnSpPr>
        <p:spPr>
          <a:xfrm rot="5400000">
            <a:off x="2109827" y="4276684"/>
            <a:ext cx="1392817" cy="145610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弧形接點 13"/>
          <p:cNvCxnSpPr>
            <a:stCxn id="4" idx="3"/>
            <a:endCxn id="5" idx="2"/>
          </p:cNvCxnSpPr>
          <p:nvPr/>
        </p:nvCxnSpPr>
        <p:spPr>
          <a:xfrm flipV="1">
            <a:off x="4782575" y="3591789"/>
            <a:ext cx="2075427" cy="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弧形接點 15"/>
          <p:cNvCxnSpPr>
            <a:stCxn id="5" idx="0"/>
            <a:endCxn id="6" idx="3"/>
          </p:cNvCxnSpPr>
          <p:nvPr/>
        </p:nvCxnSpPr>
        <p:spPr>
          <a:xfrm rot="16200000" flipV="1">
            <a:off x="4249885" y="-474521"/>
            <a:ext cx="1233052" cy="5576457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286000" y="2286215"/>
            <a:ext cx="1177636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報價成交</a:t>
            </a:r>
            <a:endParaRPr lang="zh-TW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01435" y="4862947"/>
            <a:ext cx="1385456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報價未成交</a:t>
            </a:r>
            <a:endParaRPr lang="zh-TW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30579" y="3283522"/>
            <a:ext cx="1370221" cy="6026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輸入成交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訂單</a:t>
            </a:r>
            <a:endParaRPr lang="zh-TW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156364" y="1537855"/>
            <a:ext cx="1939635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產生對帳資料</a:t>
            </a:r>
            <a:endParaRPr lang="zh-TW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5126181" y="5004737"/>
            <a:ext cx="3325094" cy="883445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進銷存僅輸入成交的報價資料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67036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客戶交接管理</a:t>
            </a:r>
            <a:endParaRPr lang="zh-TW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76691"/>
            <a:ext cx="4795179" cy="329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457" y="3038622"/>
            <a:ext cx="4950343" cy="231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弧形接點 4"/>
          <p:cNvCxnSpPr>
            <a:endCxn id="5123" idx="0"/>
          </p:cNvCxnSpPr>
          <p:nvPr/>
        </p:nvCxnSpPr>
        <p:spPr>
          <a:xfrm rot="16200000" flipH="1">
            <a:off x="4800971" y="1627963"/>
            <a:ext cx="1533379" cy="1287937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26983" y="2036511"/>
            <a:ext cx="2394654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客戶快速移轉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48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報價單交接管理</a:t>
            </a:r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32950"/>
            <a:ext cx="5629494" cy="268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718" y="3183663"/>
            <a:ext cx="4996996" cy="222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弧形接點 4"/>
          <p:cNvCxnSpPr>
            <a:endCxn id="6147" idx="0"/>
          </p:cNvCxnSpPr>
          <p:nvPr/>
        </p:nvCxnSpPr>
        <p:spPr>
          <a:xfrm rot="16200000" flipH="1">
            <a:off x="5163438" y="1968885"/>
            <a:ext cx="1734690" cy="694865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525457" y="2036511"/>
            <a:ext cx="2394654" cy="4708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客戶快速移轉</a:t>
            </a:r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55691" y="3951391"/>
            <a:ext cx="2394654" cy="6926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結案及作廢報價記錄為舊業務人員</a:t>
            </a:r>
            <a:endParaRPr lang="en-US" altLang="zh-TW" dirty="0" smtClean="0"/>
          </a:p>
        </p:txBody>
      </p:sp>
      <p:sp>
        <p:nvSpPr>
          <p:cNvPr id="12" name="矩形 11"/>
          <p:cNvSpPr/>
          <p:nvPr/>
        </p:nvSpPr>
        <p:spPr>
          <a:xfrm>
            <a:off x="655691" y="4840340"/>
            <a:ext cx="2394654" cy="6926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其餘報價記錄為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新業務人員</a:t>
            </a:r>
            <a:endParaRPr lang="en-US" altLang="zh-TW" dirty="0" smtClean="0"/>
          </a:p>
        </p:txBody>
      </p:sp>
      <p:sp>
        <p:nvSpPr>
          <p:cNvPr id="13" name="矩形 12"/>
          <p:cNvSpPr/>
          <p:nvPr/>
        </p:nvSpPr>
        <p:spPr>
          <a:xfrm>
            <a:off x="655691" y="5808666"/>
            <a:ext cx="2394654" cy="6926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方便</a:t>
            </a:r>
            <a:r>
              <a:rPr lang="zh-TW" altLang="en-US" dirty="0" smtClean="0"/>
              <a:t>的歷史資料保存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9638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傳統電子化檔案使用比較</a:t>
            </a:r>
            <a:endParaRPr lang="zh-TW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43132"/>
              </p:ext>
            </p:extLst>
          </p:nvPr>
        </p:nvGraphicFramePr>
        <p:xfrm>
          <a:off x="858129" y="1406765"/>
          <a:ext cx="7479324" cy="4588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108"/>
                <a:gridCol w="2493108"/>
                <a:gridCol w="2493108"/>
              </a:tblGrid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項目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電子化檔案報價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Group-Job</a:t>
                      </a:r>
                      <a:r>
                        <a:rPr lang="zh-TW" altLang="en-US" dirty="0" smtClean="0"/>
                        <a:t>報價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產生速度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慢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快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傳遞方式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附件式傳遞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網頁式直接觀看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跨頁報價單製作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不易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容易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報價成本顯示及統計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不易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容易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smtClean="0"/>
                        <a:t>報價單搜尋速度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慢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快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記錄業務狀態機制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無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有</a:t>
                      </a:r>
                      <a:endParaRPr lang="zh-TW" altLang="en-US" dirty="0"/>
                    </a:p>
                  </a:txBody>
                  <a:tcPr/>
                </a:tc>
              </a:tr>
              <a:tr h="573601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審核及追蹤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無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有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2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系統展示畫面</a:t>
            </a:r>
            <a:endParaRPr lang="zh-TW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36" y="1011382"/>
            <a:ext cx="3452789" cy="3362036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5" name="圓角矩形 4"/>
          <p:cNvSpPr/>
          <p:nvPr/>
        </p:nvSpPr>
        <p:spPr>
          <a:xfrm>
            <a:off x="569936" y="2812694"/>
            <a:ext cx="3452789" cy="7202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M</a:t>
            </a:r>
            <a:r>
              <a:rPr lang="zh-TW" altLang="en-US" dirty="0" smtClean="0"/>
              <a:t>化報價單，隨時登入觀看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成本顯示</a:t>
            </a:r>
            <a:endParaRPr lang="zh-TW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36" y="4761905"/>
            <a:ext cx="3452789" cy="1465318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7" name="圓角矩形 6"/>
          <p:cNvSpPr/>
          <p:nvPr/>
        </p:nvSpPr>
        <p:spPr>
          <a:xfrm>
            <a:off x="569935" y="5867115"/>
            <a:ext cx="3452789" cy="7202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報價單各狀態異動記錄</a:t>
            </a:r>
            <a:endParaRPr lang="zh-TW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942" y="1491672"/>
            <a:ext cx="3542350" cy="3127231"/>
          </a:xfrm>
          <a:prstGeom prst="rect">
            <a:avLst/>
          </a:prstGeom>
          <a:ln/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9" name="圓角矩形 8"/>
          <p:cNvSpPr/>
          <p:nvPr/>
        </p:nvSpPr>
        <p:spPr>
          <a:xfrm>
            <a:off x="5024480" y="4355504"/>
            <a:ext cx="3117274" cy="6182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快速複單設計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038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動態資料輸入模式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608" y="1155014"/>
            <a:ext cx="4313208" cy="412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673" y="2673825"/>
            <a:ext cx="3717984" cy="358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圓角矩形 7"/>
          <p:cNvSpPr/>
          <p:nvPr/>
        </p:nvSpPr>
        <p:spPr>
          <a:xfrm>
            <a:off x="5641675" y="1293962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動態資料庫搜尋</a:t>
            </a:r>
            <a:endParaRPr lang="zh-TW" altLang="en-US" dirty="0"/>
          </a:p>
        </p:txBody>
      </p:sp>
      <p:cxnSp>
        <p:nvCxnSpPr>
          <p:cNvPr id="10" name="弧形接點 9"/>
          <p:cNvCxnSpPr>
            <a:stCxn id="8" idx="1"/>
          </p:cNvCxnSpPr>
          <p:nvPr/>
        </p:nvCxnSpPr>
        <p:spPr>
          <a:xfrm rot="10800000" flipV="1">
            <a:off x="3528205" y="1621765"/>
            <a:ext cx="2113471" cy="60384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弧形接點 11"/>
          <p:cNvCxnSpPr>
            <a:stCxn id="8" idx="2"/>
          </p:cNvCxnSpPr>
          <p:nvPr/>
        </p:nvCxnSpPr>
        <p:spPr>
          <a:xfrm rot="5400000">
            <a:off x="5734410" y="2624586"/>
            <a:ext cx="1854679" cy="5046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55608" y="5436484"/>
            <a:ext cx="3890513" cy="82345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改善大量資料時的輸入不便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檔案櫃模組整合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71539"/>
            <a:ext cx="5155813" cy="2472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731" y="3423134"/>
            <a:ext cx="5802923" cy="333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弧形接點 4"/>
          <p:cNvCxnSpPr>
            <a:endCxn id="1027" idx="0"/>
          </p:cNvCxnSpPr>
          <p:nvPr/>
        </p:nvCxnSpPr>
        <p:spPr>
          <a:xfrm>
            <a:off x="3488788" y="2743200"/>
            <a:ext cx="2370405" cy="679934"/>
          </a:xfrm>
          <a:prstGeom prst="curved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圓角矩形 7"/>
          <p:cNvSpPr/>
          <p:nvPr/>
        </p:nvSpPr>
        <p:spPr>
          <a:xfrm>
            <a:off x="6007435" y="988454"/>
            <a:ext cx="2544793" cy="12764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報價單可快速連結多筆檔案，如計畫書、規格書、採購單、合約等資料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84074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多公司架構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79500"/>
            <a:ext cx="8229600" cy="594555"/>
          </a:xfrm>
        </p:spPr>
        <p:txBody>
          <a:bodyPr/>
          <a:lstStyle/>
          <a:p>
            <a:r>
              <a:rPr lang="zh-TW" altLang="en-US" dirty="0" smtClean="0"/>
              <a:t>可客制支援多公司報價系統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48635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圓角矩形 5"/>
          <p:cNvSpPr/>
          <p:nvPr/>
        </p:nvSpPr>
        <p:spPr>
          <a:xfrm>
            <a:off x="2604655" y="3061855"/>
            <a:ext cx="4059381" cy="8174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/>
              <a:t>數位檔案管理</a:t>
            </a:r>
            <a:endParaRPr lang="en-US" altLang="zh-TW" sz="3600" dirty="0" smtClean="0"/>
          </a:p>
        </p:txBody>
      </p:sp>
      <p:pic>
        <p:nvPicPr>
          <p:cNvPr id="1026" name="Picture 2" descr="H:\圖片資訊\2011\128x128\n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49" y="1712343"/>
            <a:ext cx="1634706" cy="1634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611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</a:t>
            </a:r>
            <a:r>
              <a:rPr lang="en-US" altLang="zh-TW" dirty="0" smtClean="0"/>
              <a:t>GROUP-JOB</a:t>
            </a:r>
            <a:r>
              <a:rPr lang="zh-TW" altLang="en-US" dirty="0" smtClean="0"/>
              <a:t>做 </a:t>
            </a:r>
            <a:r>
              <a:rPr lang="en-US" altLang="zh-TW" dirty="0" smtClean="0"/>
              <a:t>GOODJOB</a:t>
            </a:r>
            <a:endParaRPr lang="zh-TW" altLang="en-US" dirty="0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405843568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2813" y="2588455"/>
            <a:ext cx="61341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檔案櫃</a:t>
            </a:r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83212"/>
            <a:ext cx="5196209" cy="3430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圓角矩形 4"/>
          <p:cNvSpPr/>
          <p:nvPr/>
        </p:nvSpPr>
        <p:spPr>
          <a:xfrm>
            <a:off x="5993367" y="1083212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檔案異動記錄</a:t>
            </a:r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5993367" y="1911437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檔案版本自動異動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5993367" y="2798444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點</a:t>
            </a:r>
            <a:r>
              <a:rPr lang="zh-TW" altLang="en-US" dirty="0" smtClean="0"/>
              <a:t>閱記錄</a:t>
            </a:r>
            <a:r>
              <a:rPr lang="zh-TW" altLang="en-US" dirty="0"/>
              <a:t>清單</a:t>
            </a:r>
          </a:p>
        </p:txBody>
      </p:sp>
      <p:sp>
        <p:nvSpPr>
          <p:cNvPr id="8" name="圓角矩形 7"/>
          <p:cNvSpPr/>
          <p:nvPr/>
        </p:nvSpPr>
        <p:spPr>
          <a:xfrm>
            <a:off x="5993367" y="3724567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4</a:t>
            </a:r>
            <a:r>
              <a:rPr lang="zh-TW" altLang="en-US" dirty="0" smtClean="0"/>
              <a:t>種檔案格式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88933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雙類別管理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78513"/>
            <a:ext cx="7189421" cy="2522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337" y="4085784"/>
            <a:ext cx="5400121" cy="2019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弧形接點 4"/>
          <p:cNvCxnSpPr>
            <a:endCxn id="3075" idx="0"/>
          </p:cNvCxnSpPr>
          <p:nvPr/>
        </p:nvCxnSpPr>
        <p:spPr>
          <a:xfrm rot="5400000">
            <a:off x="5402293" y="2890326"/>
            <a:ext cx="1961563" cy="429352"/>
          </a:xfrm>
          <a:prstGeom prst="curvedConnector3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圓角矩形 8"/>
          <p:cNvSpPr/>
          <p:nvPr/>
        </p:nvSpPr>
        <p:spPr>
          <a:xfrm>
            <a:off x="717983" y="3757980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方便分類整理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36411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群組檔案權限</a:t>
            </a:r>
            <a:endParaRPr lang="zh-TW" altLang="en-US" dirty="0"/>
          </a:p>
        </p:txBody>
      </p:sp>
      <p:sp>
        <p:nvSpPr>
          <p:cNvPr id="4" name="橢圓 3"/>
          <p:cNvSpPr/>
          <p:nvPr/>
        </p:nvSpPr>
        <p:spPr>
          <a:xfrm>
            <a:off x="984044" y="3247669"/>
            <a:ext cx="1231039" cy="11169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</a:t>
            </a:r>
            <a:r>
              <a:rPr lang="zh-TW" altLang="en-US" dirty="0" smtClean="0"/>
              <a:t>群組</a:t>
            </a:r>
            <a:endParaRPr lang="zh-TW" altLang="en-US" dirty="0"/>
          </a:p>
        </p:txBody>
      </p:sp>
      <p:sp>
        <p:nvSpPr>
          <p:cNvPr id="5" name="橢圓 4"/>
          <p:cNvSpPr/>
          <p:nvPr/>
        </p:nvSpPr>
        <p:spPr>
          <a:xfrm>
            <a:off x="2942217" y="3806156"/>
            <a:ext cx="1231039" cy="11169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B</a:t>
            </a:r>
            <a:r>
              <a:rPr lang="zh-TW" altLang="en-US" dirty="0" smtClean="0"/>
              <a:t>群組</a:t>
            </a:r>
            <a:endParaRPr lang="zh-TW" altLang="en-US" dirty="0"/>
          </a:p>
        </p:txBody>
      </p:sp>
      <p:sp>
        <p:nvSpPr>
          <p:cNvPr id="6" name="橢圓 5"/>
          <p:cNvSpPr/>
          <p:nvPr/>
        </p:nvSpPr>
        <p:spPr>
          <a:xfrm>
            <a:off x="4732968" y="3247669"/>
            <a:ext cx="1231039" cy="1116975"/>
          </a:xfrm>
          <a:prstGeom prst="ellips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</a:t>
            </a:r>
            <a:r>
              <a:rPr lang="zh-TW" altLang="en-US" dirty="0" smtClean="0"/>
              <a:t>群組</a:t>
            </a:r>
            <a:endParaRPr lang="zh-TW" altLang="en-US" dirty="0"/>
          </a:p>
        </p:txBody>
      </p:sp>
      <p:pic>
        <p:nvPicPr>
          <p:cNvPr id="4098" name="Picture 2" descr="D:\圖片資訊\網頁設計小圖\檔案圖片\Microsoft Office Wor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850" y="1242843"/>
            <a:ext cx="942155" cy="102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圖片資訊\網頁設計小圖\檔案圖片\Microsoft Office Exc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482" y="1199882"/>
            <a:ext cx="981548" cy="107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弧形接點 7"/>
          <p:cNvCxnSpPr>
            <a:stCxn id="4" idx="0"/>
            <a:endCxn id="4098" idx="2"/>
          </p:cNvCxnSpPr>
          <p:nvPr/>
        </p:nvCxnSpPr>
        <p:spPr>
          <a:xfrm rot="5400000" flipH="1" flipV="1">
            <a:off x="1586069" y="2283811"/>
            <a:ext cx="977352" cy="950364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弧形接點 9"/>
          <p:cNvCxnSpPr>
            <a:stCxn id="5" idx="0"/>
            <a:endCxn id="4098" idx="2"/>
          </p:cNvCxnSpPr>
          <p:nvPr/>
        </p:nvCxnSpPr>
        <p:spPr>
          <a:xfrm rot="16200000" flipV="1">
            <a:off x="2285913" y="2534332"/>
            <a:ext cx="1535840" cy="1007809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弧形接點 11"/>
          <p:cNvCxnSpPr>
            <a:stCxn id="6" idx="0"/>
            <a:endCxn id="4099" idx="2"/>
          </p:cNvCxnSpPr>
          <p:nvPr/>
        </p:nvCxnSpPr>
        <p:spPr>
          <a:xfrm rot="16200000" flipV="1">
            <a:off x="4272197" y="2171376"/>
            <a:ext cx="977352" cy="117523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弧形接點 13"/>
          <p:cNvCxnSpPr>
            <a:stCxn id="5" idx="0"/>
            <a:endCxn id="4099" idx="2"/>
          </p:cNvCxnSpPr>
          <p:nvPr/>
        </p:nvCxnSpPr>
        <p:spPr>
          <a:xfrm rot="5400000" flipH="1" flipV="1">
            <a:off x="3097577" y="2730477"/>
            <a:ext cx="1535840" cy="615519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圓角矩形 21"/>
          <p:cNvSpPr/>
          <p:nvPr/>
        </p:nvSpPr>
        <p:spPr>
          <a:xfrm>
            <a:off x="6142007" y="1147948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簡易透過群組進行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檔案權限管理</a:t>
            </a:r>
            <a:endParaRPr lang="zh-TW" altLang="en-US" dirty="0"/>
          </a:p>
        </p:txBody>
      </p:sp>
      <p:sp>
        <p:nvSpPr>
          <p:cNvPr id="23" name="圓角矩形 22"/>
          <p:cNvSpPr/>
          <p:nvPr/>
        </p:nvSpPr>
        <p:spPr>
          <a:xfrm>
            <a:off x="6142007" y="2270316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非群組內成員，無法看見檔案</a:t>
            </a:r>
            <a:endParaRPr lang="zh-TW" altLang="en-US" dirty="0"/>
          </a:p>
        </p:txBody>
      </p:sp>
      <p:sp>
        <p:nvSpPr>
          <p:cNvPr id="24" name="圓角矩形 23"/>
          <p:cNvSpPr/>
          <p:nvPr/>
        </p:nvSpPr>
        <p:spPr>
          <a:xfrm>
            <a:off x="509040" y="4959494"/>
            <a:ext cx="2544793" cy="1005207"/>
          </a:xfrm>
          <a:prstGeom prst="roundRect">
            <a:avLst/>
          </a:prstGeom>
          <a:solidFill>
            <a:srgbClr val="FF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W</a:t>
            </a:r>
            <a:r>
              <a:rPr lang="zh-TW" altLang="en-US" dirty="0" smtClean="0"/>
              <a:t>檔案</a:t>
            </a:r>
            <a:r>
              <a:rPr lang="en-US" altLang="zh-TW" dirty="0" smtClean="0"/>
              <a:t>A</a:t>
            </a:r>
            <a:r>
              <a:rPr lang="zh-TW" altLang="en-US" dirty="0" smtClean="0"/>
              <a:t>及</a:t>
            </a:r>
            <a:r>
              <a:rPr lang="en-US" altLang="zh-TW" dirty="0" smtClean="0"/>
              <a:t>B</a:t>
            </a:r>
            <a:r>
              <a:rPr lang="zh-TW" altLang="en-US" dirty="0" smtClean="0"/>
              <a:t>群組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可觀看</a:t>
            </a:r>
            <a:endParaRPr lang="zh-TW" altLang="en-US" dirty="0"/>
          </a:p>
        </p:txBody>
      </p:sp>
      <p:sp>
        <p:nvSpPr>
          <p:cNvPr id="25" name="圓角矩形 24"/>
          <p:cNvSpPr/>
          <p:nvPr/>
        </p:nvSpPr>
        <p:spPr>
          <a:xfrm>
            <a:off x="4160925" y="4971217"/>
            <a:ext cx="2544793" cy="1005207"/>
          </a:xfrm>
          <a:prstGeom prst="roundRect">
            <a:avLst/>
          </a:prstGeom>
          <a:solidFill>
            <a:srgbClr val="FF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X</a:t>
            </a:r>
            <a:r>
              <a:rPr lang="zh-TW" altLang="en-US" dirty="0" smtClean="0"/>
              <a:t>檔案</a:t>
            </a:r>
            <a:r>
              <a:rPr lang="en-US" altLang="zh-TW" dirty="0"/>
              <a:t>C</a:t>
            </a:r>
            <a:r>
              <a:rPr lang="zh-TW" altLang="en-US" dirty="0" smtClean="0"/>
              <a:t>及</a:t>
            </a:r>
            <a:r>
              <a:rPr lang="en-US" altLang="zh-TW" dirty="0" smtClean="0"/>
              <a:t>B</a:t>
            </a:r>
            <a:r>
              <a:rPr lang="zh-TW" altLang="en-US" dirty="0" smtClean="0"/>
              <a:t>群組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可觀看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693208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圓角矩形 5"/>
          <p:cNvSpPr/>
          <p:nvPr/>
        </p:nvSpPr>
        <p:spPr>
          <a:xfrm>
            <a:off x="2604655" y="3061855"/>
            <a:ext cx="4059381" cy="8174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/>
              <a:t>其他行政的改善</a:t>
            </a:r>
            <a:endParaRPr lang="en-US" altLang="zh-TW" sz="3600" dirty="0" smtClean="0"/>
          </a:p>
        </p:txBody>
      </p:sp>
      <p:pic>
        <p:nvPicPr>
          <p:cNvPr id="1026" name="Picture 2" descr="H:\圖片資訊\2011\128x128\n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49" y="1712343"/>
            <a:ext cx="1634706" cy="1634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人資管理</a:t>
            </a:r>
            <a:endParaRPr lang="zh-TW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752" y="1165982"/>
            <a:ext cx="6244410" cy="3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767752" y="5206413"/>
            <a:ext cx="6244410" cy="823451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以使用中帳號計費，人員異動不需要刪除，可以留存查詢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線上資料傳遞、討論</a:t>
            </a:r>
            <a:endParaRPr lang="zh-TW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56569"/>
            <a:ext cx="4756929" cy="298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0461" y="3049313"/>
            <a:ext cx="3865563" cy="3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圖案 6"/>
          <p:cNvCxnSpPr>
            <a:endCxn id="5123" idx="0"/>
          </p:cNvCxnSpPr>
          <p:nvPr/>
        </p:nvCxnSpPr>
        <p:spPr>
          <a:xfrm>
            <a:off x="4684143" y="2493035"/>
            <a:ext cx="1579100" cy="556278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57200" y="4761781"/>
            <a:ext cx="2527539" cy="1268083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時間軸概念設計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可附加檔案討論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快速找尋相關資料</a:t>
            </a:r>
            <a:endParaRPr lang="zh-TW" alt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多客戶聯絡人設計</a:t>
            </a:r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14321"/>
            <a:ext cx="5049538" cy="376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8868" y="3800955"/>
            <a:ext cx="4682258" cy="216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弧形接點 6"/>
          <p:cNvCxnSpPr>
            <a:endCxn id="6147" idx="0"/>
          </p:cNvCxnSpPr>
          <p:nvPr/>
        </p:nvCxnSpPr>
        <p:spPr>
          <a:xfrm rot="16200000" flipH="1">
            <a:off x="5089951" y="2440908"/>
            <a:ext cx="1385559" cy="133453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57200" y="4761781"/>
            <a:ext cx="2527539" cy="1268083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更加符合實際上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應用的需求</a:t>
            </a:r>
            <a:endParaRPr lang="zh-TW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廠商分類設計</a:t>
            </a:r>
            <a:endParaRPr lang="zh-TW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33248"/>
            <a:ext cx="5199482" cy="283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457200" y="4528869"/>
            <a:ext cx="2527539" cy="1500996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詢價廠商可提供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報價廠商查詢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點選出現完整廠商資訊</a:t>
            </a:r>
            <a:endParaRPr lang="zh-TW" altLang="en-US" dirty="0"/>
          </a:p>
        </p:txBody>
      </p:sp>
      <p:sp>
        <p:nvSpPr>
          <p:cNvPr id="7" name="圓角矩形 6"/>
          <p:cNvSpPr/>
          <p:nvPr/>
        </p:nvSpPr>
        <p:spPr>
          <a:xfrm>
            <a:off x="6003985" y="1033248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詢價廠商</a:t>
            </a:r>
            <a:endParaRPr lang="zh-TW" altLang="en-US" dirty="0"/>
          </a:p>
        </p:txBody>
      </p:sp>
      <p:sp>
        <p:nvSpPr>
          <p:cNvPr id="8" name="圓角矩形 7"/>
          <p:cNvSpPr/>
          <p:nvPr/>
        </p:nvSpPr>
        <p:spPr>
          <a:xfrm>
            <a:off x="6003985" y="2053086"/>
            <a:ext cx="2544793" cy="6556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一般公司廠商</a:t>
            </a:r>
            <a:endParaRPr lang="zh-TW" alt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5404" y="3209297"/>
            <a:ext cx="3829260" cy="308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圖案 10"/>
          <p:cNvCxnSpPr>
            <a:endCxn id="7172" idx="1"/>
          </p:cNvCxnSpPr>
          <p:nvPr/>
        </p:nvCxnSpPr>
        <p:spPr>
          <a:xfrm rot="16200000" flipH="1">
            <a:off x="2287325" y="3052425"/>
            <a:ext cx="1748513" cy="164764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留言通知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" y="1272012"/>
            <a:ext cx="5040000" cy="326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圓角矩形圖說文字 3"/>
          <p:cNvSpPr/>
          <p:nvPr/>
        </p:nvSpPr>
        <p:spPr>
          <a:xfrm>
            <a:off x="6147581" y="871538"/>
            <a:ext cx="2757267" cy="1288308"/>
          </a:xfrm>
          <a:prstGeom prst="wedgeRoundRectCallout">
            <a:avLst>
              <a:gd name="adj1" fmla="val -139200"/>
              <a:gd name="adj2" fmla="val 4393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留言中控台顯示通知，快速進行留言服務</a:t>
            </a:r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618" y="3053932"/>
            <a:ext cx="4127181" cy="3277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圓角矩形圖說文字 4"/>
          <p:cNvSpPr/>
          <p:nvPr/>
        </p:nvSpPr>
        <p:spPr>
          <a:xfrm>
            <a:off x="731520" y="5078437"/>
            <a:ext cx="2968284" cy="1069145"/>
          </a:xfrm>
          <a:prstGeom prst="wedgeRoundRectCallout">
            <a:avLst>
              <a:gd name="adj1" fmla="val 136683"/>
              <a:gd name="adj2" fmla="val -46710"/>
              <a:gd name="adj3" fmla="val 16667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留言</a:t>
            </a:r>
            <a:r>
              <a:rPr lang="zh-TW" altLang="en-US" dirty="0" smtClean="0"/>
              <a:t>建立時，可快速簡訊及郵件通知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19867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2604655" y="3061855"/>
            <a:ext cx="4059381" cy="8174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/>
              <a:t>導入後的效益</a:t>
            </a:r>
            <a:endParaRPr lang="zh-TW" altLang="en-US" sz="3600" dirty="0"/>
          </a:p>
        </p:txBody>
      </p:sp>
      <p:pic>
        <p:nvPicPr>
          <p:cNvPr id="2050" name="Picture 2" descr="H:\圖片資訊\2011\128x128\doll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5080" y="1985513"/>
            <a:ext cx="1219200" cy="1219200"/>
          </a:xfrm>
          <a:prstGeom prst="rect">
            <a:avLst/>
          </a:prstGeom>
          <a:noFill/>
        </p:spPr>
      </p:pic>
      <p:pic>
        <p:nvPicPr>
          <p:cNvPr id="2" name="Picture 3" descr="H:\圖片資訊\2011\128x128\co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4036" y="3879273"/>
            <a:ext cx="1219200" cy="1219200"/>
          </a:xfrm>
          <a:prstGeom prst="rect">
            <a:avLst/>
          </a:prstGeom>
          <a:noFill/>
        </p:spPr>
      </p:pic>
      <p:pic>
        <p:nvPicPr>
          <p:cNvPr id="2052" name="Picture 4" descr="H:\圖片資訊\2011\128x128\co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0815" y="4303144"/>
            <a:ext cx="1219200" cy="1219200"/>
          </a:xfrm>
          <a:prstGeom prst="rect">
            <a:avLst/>
          </a:prstGeom>
          <a:noFill/>
        </p:spPr>
      </p:pic>
      <p:pic>
        <p:nvPicPr>
          <p:cNvPr id="2053" name="Picture 5" descr="H:\圖片資訊\2011\128x128\co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3636" y="2924355"/>
            <a:ext cx="12192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066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2490158" y="3150733"/>
            <a:ext cx="4745051" cy="8174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 smtClean="0"/>
              <a:t>作業流程的改善</a:t>
            </a:r>
            <a:endParaRPr lang="zh-TW" altLang="en-US" sz="3600" dirty="0"/>
          </a:p>
        </p:txBody>
      </p:sp>
      <p:pic>
        <p:nvPicPr>
          <p:cNvPr id="4098" name="Picture 2" descr="H:\圖片資訊\2011\128x128\doll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958" y="2086155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GROUP-JOB</a:t>
            </a:r>
            <a:r>
              <a:rPr lang="zh-TW" altLang="en-US" dirty="0" smtClean="0"/>
              <a:t>讓</a:t>
            </a:r>
            <a:r>
              <a:rPr lang="zh-TW" altLang="en-US" dirty="0"/>
              <a:t>企業</a:t>
            </a:r>
            <a:r>
              <a:rPr lang="zh-TW" altLang="en-US" dirty="0" smtClean="0"/>
              <a:t>管理更輕鬆有效率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同仁行程共享、容易掌握、互相</a:t>
            </a:r>
            <a:r>
              <a:rPr lang="zh-TW" altLang="en-US" dirty="0" smtClean="0"/>
              <a:t>支援、快速通知</a:t>
            </a:r>
            <a:endParaRPr lang="en-US" altLang="zh-TW" dirty="0" smtClean="0"/>
          </a:p>
          <a:p>
            <a:r>
              <a:rPr lang="zh-TW" altLang="en-US" dirty="0" smtClean="0"/>
              <a:t>公告及資訊確認，不易產生爭議</a:t>
            </a:r>
            <a:endParaRPr lang="en-US" altLang="zh-TW" dirty="0" smtClean="0"/>
          </a:p>
          <a:p>
            <a:r>
              <a:rPr lang="zh-TW" altLang="en-US" dirty="0" smtClean="0"/>
              <a:t>線上產生報價單，減少人工電子文件作業</a:t>
            </a:r>
            <a:endParaRPr lang="en-US" altLang="zh-TW" dirty="0" smtClean="0"/>
          </a:p>
          <a:p>
            <a:r>
              <a:rPr lang="zh-TW" altLang="en-US" dirty="0" smtClean="0"/>
              <a:t>大幅改善報價流程，增加報價成交可能性</a:t>
            </a:r>
            <a:endParaRPr lang="en-US" altLang="zh-TW" dirty="0" smtClean="0"/>
          </a:p>
          <a:p>
            <a:r>
              <a:rPr lang="zh-TW" altLang="en-US" dirty="0" smtClean="0"/>
              <a:t>減少因為無法即時確認報價內容及審核產生的可能損失、包含時間、報價項目錯誤、價格錯誤</a:t>
            </a:r>
            <a:endParaRPr lang="en-US" altLang="zh-TW" dirty="0" smtClean="0"/>
          </a:p>
          <a:p>
            <a:r>
              <a:rPr lang="zh-TW" altLang="en-US" dirty="0" smtClean="0"/>
              <a:t>隨時查閱歷時報價記錄，分析客戶貢獻度</a:t>
            </a:r>
            <a:endParaRPr lang="en-US" altLang="zh-TW" dirty="0" smtClean="0"/>
          </a:p>
          <a:p>
            <a:r>
              <a:rPr lang="zh-TW" altLang="en-US" dirty="0" smtClean="0"/>
              <a:t>報價流程異動記錄，更容易掌握客戶動向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3822700" y="2865438"/>
            <a:ext cx="1816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800" b="1">
                <a:ea typeface="新細明體" pitchFamily="18" charset="-120"/>
              </a:rPr>
              <a:t>謝謝指教</a:t>
            </a: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1447800" y="3524250"/>
            <a:ext cx="650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241675" y="3567113"/>
            <a:ext cx="3256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TW" sz="2400" dirty="0" smtClean="0">
                <a:ea typeface="新細明體" pitchFamily="18" charset="-120"/>
              </a:rPr>
              <a:t>express@slink.com.tw</a:t>
            </a:r>
            <a:endParaRPr lang="en-US" altLang="zh-TW" sz="2400" dirty="0">
              <a:ea typeface="新細明體" pitchFamily="18" charset="-120"/>
            </a:endParaRP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2339109" y="1812925"/>
            <a:ext cx="50577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TW" sz="2000" b="1" dirty="0" smtClean="0">
                <a:ea typeface="新細明體" pitchFamily="18" charset="-120"/>
              </a:rPr>
              <a:t>GROUP</a:t>
            </a:r>
            <a:r>
              <a:rPr lang="zh-TW" altLang="en-US" sz="2000" b="1" dirty="0" smtClean="0">
                <a:ea typeface="新細明體" pitchFamily="18" charset="-120"/>
              </a:rPr>
              <a:t> </a:t>
            </a:r>
            <a:r>
              <a:rPr lang="en-US" altLang="zh-TW" sz="2000" b="1" dirty="0" smtClean="0">
                <a:ea typeface="新細明體" pitchFamily="18" charset="-120"/>
              </a:rPr>
              <a:t>JOB</a:t>
            </a:r>
            <a:r>
              <a:rPr lang="zh-TW" altLang="en-US" sz="2000" b="1" dirty="0" smtClean="0">
                <a:ea typeface="新細明體" pitchFamily="18" charset="-120"/>
              </a:rPr>
              <a:t>策略電子化軟體</a:t>
            </a:r>
            <a:r>
              <a:rPr lang="zh-TW" altLang="en-US" sz="2000" b="1" dirty="0">
                <a:ea typeface="新細明體" pitchFamily="18" charset="-120"/>
              </a:rPr>
              <a:t/>
            </a:r>
            <a:br>
              <a:rPr lang="zh-TW" altLang="en-US" sz="2000" b="1" dirty="0">
                <a:ea typeface="新細明體" pitchFamily="18" charset="-120"/>
              </a:rPr>
            </a:br>
            <a:r>
              <a:rPr lang="zh-TW" altLang="en-US" sz="2000" b="1" dirty="0">
                <a:ea typeface="新細明體" pitchFamily="18" charset="-120"/>
              </a:rPr>
              <a:t>但絕對是</a:t>
            </a:r>
            <a:r>
              <a:rPr lang="zh-TW" altLang="en-US" sz="2000" b="1" dirty="0" smtClean="0">
                <a:ea typeface="新細明體" pitchFamily="18" charset="-120"/>
              </a:rPr>
              <a:t>貴企業組織作業電子化的最佳選擇</a:t>
            </a:r>
            <a:endParaRPr lang="zh-TW" altLang="en-US" sz="2000" b="1" dirty="0"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傳統口頭交辦及紙張公告的作業流程</a:t>
            </a:r>
            <a:endParaRPr lang="zh-TW" altLang="en-US" dirty="0"/>
          </a:p>
        </p:txBody>
      </p:sp>
      <p:pic>
        <p:nvPicPr>
          <p:cNvPr id="2052" name="Picture 4" descr="F:\簡報範本\素材EMF格式\355_電腦c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742" y="3290399"/>
            <a:ext cx="1582648" cy="1342448"/>
          </a:xfrm>
          <a:prstGeom prst="rect">
            <a:avLst/>
          </a:prstGeom>
          <a:noFill/>
        </p:spPr>
      </p:pic>
      <p:pic>
        <p:nvPicPr>
          <p:cNvPr id="2053" name="Picture 5" descr="F:\簡報範本\素材EMF格式\359_電腦c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6690" y="3296694"/>
            <a:ext cx="1450109" cy="1336153"/>
          </a:xfrm>
          <a:prstGeom prst="rect">
            <a:avLst/>
          </a:prstGeom>
          <a:noFill/>
        </p:spPr>
      </p:pic>
      <p:pic>
        <p:nvPicPr>
          <p:cNvPr id="2054" name="Picture 6" descr="F:\簡報範本\素材EMF格式\358_電腦m.e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6254" y="4923792"/>
            <a:ext cx="1420380" cy="1449013"/>
          </a:xfrm>
          <a:prstGeom prst="rect">
            <a:avLst/>
          </a:prstGeom>
          <a:noFill/>
        </p:spPr>
      </p:pic>
      <p:pic>
        <p:nvPicPr>
          <p:cNvPr id="2055" name="Picture 7" descr="H:\圖片資訊\2011\user-icon-25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54581" y="1251626"/>
            <a:ext cx="1420380" cy="1553920"/>
          </a:xfrm>
          <a:prstGeom prst="rect">
            <a:avLst/>
          </a:prstGeom>
          <a:noFill/>
        </p:spPr>
      </p:pic>
      <p:cxnSp>
        <p:nvCxnSpPr>
          <p:cNvPr id="11" name="弧形接點 10"/>
          <p:cNvCxnSpPr>
            <a:stCxn id="2055" idx="1"/>
            <a:endCxn id="2053" idx="3"/>
          </p:cNvCxnSpPr>
          <p:nvPr/>
        </p:nvCxnSpPr>
        <p:spPr>
          <a:xfrm rot="10800000" flipV="1">
            <a:off x="2336799" y="2028585"/>
            <a:ext cx="1417782" cy="193618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弧形接點 15"/>
          <p:cNvCxnSpPr>
            <a:stCxn id="2055" idx="2"/>
            <a:endCxn id="2054" idx="0"/>
          </p:cNvCxnSpPr>
          <p:nvPr/>
        </p:nvCxnSpPr>
        <p:spPr>
          <a:xfrm rot="16200000" flipH="1">
            <a:off x="3516484" y="3753832"/>
            <a:ext cx="2118246" cy="22167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弧形接點 17"/>
          <p:cNvCxnSpPr>
            <a:stCxn id="2055" idx="3"/>
            <a:endCxn id="2052" idx="1"/>
          </p:cNvCxnSpPr>
          <p:nvPr/>
        </p:nvCxnSpPr>
        <p:spPr>
          <a:xfrm>
            <a:off x="5174961" y="2028586"/>
            <a:ext cx="1683781" cy="19330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123948" y="2805546"/>
            <a:ext cx="242570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口頭交辦，個人記錄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21" name="圖案 20"/>
          <p:cNvCxnSpPr>
            <a:stCxn id="2053" idx="2"/>
            <a:endCxn id="2054" idx="1"/>
          </p:cNvCxnSpPr>
          <p:nvPr/>
        </p:nvCxnSpPr>
        <p:spPr>
          <a:xfrm rot="16200000" flipH="1">
            <a:off x="2286273" y="3958318"/>
            <a:ext cx="1015452" cy="2364509"/>
          </a:xfrm>
          <a:prstGeom prst="curvedConnector2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圖案 22"/>
          <p:cNvCxnSpPr>
            <a:endCxn id="2052" idx="2"/>
          </p:cNvCxnSpPr>
          <p:nvPr/>
        </p:nvCxnSpPr>
        <p:spPr>
          <a:xfrm flipV="1">
            <a:off x="5396634" y="4632847"/>
            <a:ext cx="2253432" cy="1015452"/>
          </a:xfrm>
          <a:prstGeom prst="curvedConnector2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圓角矩形 23"/>
          <p:cNvSpPr/>
          <p:nvPr/>
        </p:nvSpPr>
        <p:spPr>
          <a:xfrm>
            <a:off x="1937919" y="4923792"/>
            <a:ext cx="1816662" cy="72450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工作無法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分享支援</a:t>
            </a:r>
            <a:endParaRPr lang="zh-TW" altLang="en-US" dirty="0"/>
          </a:p>
        </p:txBody>
      </p:sp>
      <p:sp>
        <p:nvSpPr>
          <p:cNvPr id="25" name="圓角矩形 24"/>
          <p:cNvSpPr/>
          <p:nvPr/>
        </p:nvSpPr>
        <p:spPr>
          <a:xfrm>
            <a:off x="5576743" y="4923792"/>
            <a:ext cx="1816662" cy="72450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工作無法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分享支援</a:t>
            </a:r>
            <a:endParaRPr lang="zh-TW" altLang="en-US" dirty="0"/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3473593" y="3964771"/>
            <a:ext cx="242570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口頭交辦，個人記錄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576743" y="2805546"/>
            <a:ext cx="242570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口頭交辦，個人記錄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29" name="圖案 28"/>
          <p:cNvCxnSpPr>
            <a:stCxn id="27" idx="3"/>
            <a:endCxn id="2055" idx="0"/>
          </p:cNvCxnSpPr>
          <p:nvPr/>
        </p:nvCxnSpPr>
        <p:spPr>
          <a:xfrm flipH="1" flipV="1">
            <a:off x="4464771" y="1251626"/>
            <a:ext cx="3537673" cy="1738586"/>
          </a:xfrm>
          <a:prstGeom prst="curvedConnector4">
            <a:avLst>
              <a:gd name="adj1" fmla="val -6462"/>
              <a:gd name="adj2" fmla="val 113149"/>
            </a:avLst>
          </a:prstGeom>
          <a:ln>
            <a:solidFill>
              <a:srgbClr val="FFC000"/>
            </a:solidFill>
            <a:prstDash val="sysDash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圓角矩形 31"/>
          <p:cNvSpPr/>
          <p:nvPr/>
        </p:nvSpPr>
        <p:spPr>
          <a:xfrm>
            <a:off x="7094113" y="1304079"/>
            <a:ext cx="1816662" cy="724507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容易意會錯誤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造成誤解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容易產生的問題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溝通無記錄，增加溝通成本</a:t>
            </a:r>
            <a:endParaRPr lang="en-US" altLang="zh-TW" dirty="0" smtClean="0"/>
          </a:p>
          <a:p>
            <a:r>
              <a:rPr lang="zh-TW" altLang="en-US" dirty="0" smtClean="0"/>
              <a:t>行程不易分享、查詢及留存</a:t>
            </a:r>
            <a:endParaRPr lang="en-US" altLang="zh-TW" dirty="0" smtClean="0"/>
          </a:p>
          <a:p>
            <a:r>
              <a:rPr lang="zh-TW" altLang="en-US" dirty="0" smtClean="0"/>
              <a:t>不易掌握公告傳播狀態</a:t>
            </a:r>
            <a:endParaRPr lang="en-US" altLang="zh-TW" dirty="0" smtClean="0"/>
          </a:p>
          <a:p>
            <a:r>
              <a:rPr lang="zh-TW" altLang="en-US" dirty="0" smtClean="0"/>
              <a:t>不易留下會議討論紀錄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690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系統功能畫面展示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20" y="1223337"/>
            <a:ext cx="3394362" cy="1954330"/>
          </a:xfrm>
          <a:prstGeom prst="rect">
            <a:avLst/>
          </a:prstGeom>
          <a:ln/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20" y="3941119"/>
            <a:ext cx="3394362" cy="1615131"/>
          </a:xfrm>
          <a:prstGeom prst="rect">
            <a:avLst/>
          </a:prstGeom>
          <a:ln/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927" y="1718237"/>
            <a:ext cx="5051873" cy="2918860"/>
          </a:xfrm>
          <a:prstGeom prst="rect">
            <a:avLst/>
          </a:prstGeom>
          <a:ln/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5" name="圓角矩形 4"/>
          <p:cNvSpPr/>
          <p:nvPr/>
        </p:nvSpPr>
        <p:spPr>
          <a:xfrm>
            <a:off x="4872390" y="4583842"/>
            <a:ext cx="2576946" cy="433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行程共享</a:t>
            </a:r>
            <a:endParaRPr lang="zh-TW" altLang="en-US" dirty="0"/>
          </a:p>
        </p:txBody>
      </p:sp>
      <p:sp>
        <p:nvSpPr>
          <p:cNvPr id="10" name="圓角矩形 9"/>
          <p:cNvSpPr/>
          <p:nvPr/>
        </p:nvSpPr>
        <p:spPr>
          <a:xfrm>
            <a:off x="951554" y="3177667"/>
            <a:ext cx="2576946" cy="433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資訊議題討論</a:t>
            </a:r>
            <a:endParaRPr lang="zh-TW" altLang="en-US" dirty="0"/>
          </a:p>
        </p:txBody>
      </p:sp>
      <p:sp>
        <p:nvSpPr>
          <p:cNvPr id="11" name="圓角矩形 10"/>
          <p:cNvSpPr/>
          <p:nvPr/>
        </p:nvSpPr>
        <p:spPr>
          <a:xfrm>
            <a:off x="1016416" y="5339416"/>
            <a:ext cx="2576946" cy="4336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公告點閱清單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754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透過</a:t>
            </a:r>
            <a:r>
              <a:rPr lang="en-US" altLang="zh-TW" dirty="0" smtClean="0"/>
              <a:t>GROUP-JOB</a:t>
            </a:r>
            <a:r>
              <a:rPr lang="zh-TW" altLang="en-US" dirty="0" smtClean="0"/>
              <a:t>運作後</a:t>
            </a:r>
            <a:endParaRPr lang="zh-TW" altLang="en-US" dirty="0"/>
          </a:p>
        </p:txBody>
      </p:sp>
      <p:pic>
        <p:nvPicPr>
          <p:cNvPr id="5" name="Picture 5" descr="F:\簡報範本\素材EMF格式\359_電腦c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672" y="3587639"/>
            <a:ext cx="1450109" cy="1336153"/>
          </a:xfrm>
          <a:prstGeom prst="rect">
            <a:avLst/>
          </a:prstGeom>
          <a:noFill/>
        </p:spPr>
      </p:pic>
      <p:pic>
        <p:nvPicPr>
          <p:cNvPr id="6" name="Picture 6" descr="F:\簡報範本\素材EMF格式\358_電腦m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2909" y="5149820"/>
            <a:ext cx="1420380" cy="1449013"/>
          </a:xfrm>
          <a:prstGeom prst="rect">
            <a:avLst/>
          </a:prstGeom>
          <a:noFill/>
        </p:spPr>
      </p:pic>
      <p:pic>
        <p:nvPicPr>
          <p:cNvPr id="7" name="Picture 7" descr="H:\圖片資訊\2011\user-icon-25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4246" y="871537"/>
            <a:ext cx="1420380" cy="155392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85946" y="2969809"/>
            <a:ext cx="2744398" cy="15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3" name="弧形接點 22"/>
          <p:cNvCxnSpPr>
            <a:stCxn id="7" idx="2"/>
            <a:endCxn id="3074" idx="0"/>
          </p:cNvCxnSpPr>
          <p:nvPr/>
        </p:nvCxnSpPr>
        <p:spPr>
          <a:xfrm rot="16200000" flipH="1">
            <a:off x="3129114" y="1540778"/>
            <a:ext cx="544352" cy="231370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弧形接點 27"/>
          <p:cNvCxnSpPr>
            <a:stCxn id="3074" idx="1"/>
            <a:endCxn id="5" idx="3"/>
          </p:cNvCxnSpPr>
          <p:nvPr/>
        </p:nvCxnSpPr>
        <p:spPr>
          <a:xfrm rot="10800000" flipV="1">
            <a:off x="1925782" y="3748850"/>
            <a:ext cx="1260165" cy="506865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圖案 29"/>
          <p:cNvCxnSpPr>
            <a:stCxn id="3074" idx="2"/>
            <a:endCxn id="6" idx="3"/>
          </p:cNvCxnSpPr>
          <p:nvPr/>
        </p:nvCxnSpPr>
        <p:spPr>
          <a:xfrm rot="16200000" flipH="1">
            <a:off x="4082500" y="5003537"/>
            <a:ext cx="1346435" cy="395144"/>
          </a:xfrm>
          <a:prstGeom prst="curvedConnector4">
            <a:avLst>
              <a:gd name="adj1" fmla="val 23095"/>
              <a:gd name="adj2" fmla="val 405118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弧形接點 31"/>
          <p:cNvCxnSpPr>
            <a:stCxn id="3074" idx="3"/>
          </p:cNvCxnSpPr>
          <p:nvPr/>
        </p:nvCxnSpPr>
        <p:spPr>
          <a:xfrm flipV="1">
            <a:off x="5930344" y="2697633"/>
            <a:ext cx="1173808" cy="1051218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076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4260" y="1487990"/>
            <a:ext cx="986903" cy="1874931"/>
          </a:xfrm>
          <a:prstGeom prst="rect">
            <a:avLst/>
          </a:prstGeom>
          <a:noFill/>
        </p:spPr>
      </p:pic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321395" y="4923792"/>
            <a:ext cx="242570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信件通知、電腦處理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3345294" y="6229501"/>
            <a:ext cx="242570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信件通知、電腦處理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6539345" y="3188197"/>
            <a:ext cx="2396837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信件通知、手機處理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3" name="圓角矩形 52"/>
          <p:cNvSpPr/>
          <p:nvPr/>
        </p:nvSpPr>
        <p:spPr>
          <a:xfrm>
            <a:off x="6481225" y="3987081"/>
            <a:ext cx="2205575" cy="22424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行程相互分享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相互</a:t>
            </a:r>
            <a:r>
              <a:rPr lang="zh-TW" altLang="en-US" dirty="0" smtClean="0"/>
              <a:t>支援</a:t>
            </a:r>
            <a:endParaRPr lang="en-US" altLang="zh-TW" dirty="0" smtClean="0"/>
          </a:p>
          <a:p>
            <a:pPr algn="ctr"/>
            <a:endParaRPr lang="en-US" altLang="zh-TW" dirty="0" smtClean="0"/>
          </a:p>
          <a:p>
            <a:pPr algn="ctr"/>
            <a:r>
              <a:rPr lang="zh-TW" altLang="en-US" dirty="0" smtClean="0"/>
              <a:t>公告及會議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系統記錄</a:t>
            </a:r>
            <a:endParaRPr lang="en-US" altLang="zh-TW" dirty="0" smtClean="0"/>
          </a:p>
          <a:p>
            <a:pPr algn="ctr"/>
            <a:endParaRPr lang="zh-TW" altLang="en-US" dirty="0"/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2515968" y="2328301"/>
            <a:ext cx="2437321" cy="36933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zh-TW" altLang="en-US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系統指派工作，公告</a:t>
            </a:r>
            <a:endParaRPr lang="zh-TW" altLang="en-US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6146" name="Picture 2" descr="H:\圖片資訊\2011\128x128\emai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30344" y="2328301"/>
            <a:ext cx="791785" cy="544352"/>
          </a:xfrm>
          <a:prstGeom prst="rect">
            <a:avLst/>
          </a:prstGeom>
          <a:noFill/>
        </p:spPr>
      </p:pic>
      <p:pic>
        <p:nvPicPr>
          <p:cNvPr id="21" name="Picture 2" descr="H:\圖片資訊\2011\128x128\emai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79210" y="4877644"/>
            <a:ext cx="791785" cy="544352"/>
          </a:xfrm>
          <a:prstGeom prst="rect">
            <a:avLst/>
          </a:prstGeom>
          <a:noFill/>
        </p:spPr>
      </p:pic>
      <p:pic>
        <p:nvPicPr>
          <p:cNvPr id="22" name="Picture 2" descr="H:\圖片資訊\2011\128x128\emai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55311" y="3315463"/>
            <a:ext cx="791785" cy="544352"/>
          </a:xfrm>
          <a:prstGeom prst="rect">
            <a:avLst/>
          </a:prstGeom>
          <a:noFill/>
        </p:spPr>
      </p:pic>
      <p:sp>
        <p:nvSpPr>
          <p:cNvPr id="24" name="圓角矩形 23"/>
          <p:cNvSpPr/>
          <p:nvPr/>
        </p:nvSpPr>
        <p:spPr>
          <a:xfrm>
            <a:off x="3136017" y="3065213"/>
            <a:ext cx="2634978" cy="11905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即時及每日行程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信件通知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24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支援</a:t>
            </a:r>
            <a:r>
              <a:rPr lang="en-US" altLang="zh-TW" dirty="0" smtClean="0"/>
              <a:t>EVERY8D</a:t>
            </a:r>
            <a:r>
              <a:rPr lang="zh-TW" altLang="en-US" dirty="0" smtClean="0"/>
              <a:t> 二代簡訊即時通知</a:t>
            </a:r>
            <a:endParaRPr lang="zh-TW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15" y="1111494"/>
            <a:ext cx="5062538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121637" y="1111494"/>
            <a:ext cx="2565163" cy="830997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TW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EVERY8</a:t>
            </a:r>
            <a:r>
              <a:rPr lang="en-US" altLang="zh-TW" sz="2400" dirty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D</a:t>
            </a:r>
            <a:r>
              <a:rPr lang="zh-TW" altLang="en-US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提供免費</a:t>
            </a:r>
            <a:r>
              <a:rPr lang="en-US" altLang="zh-TW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APP</a:t>
            </a:r>
            <a:r>
              <a:rPr lang="zh-TW" altLang="en-US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下載</a:t>
            </a:r>
            <a:endParaRPr lang="zh-TW" altLang="en-US" sz="2400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121637" y="2325325"/>
            <a:ext cx="2565163" cy="1938992"/>
          </a:xfrm>
          <a:prstGeom prst="rect">
            <a:avLst/>
          </a:prstGeom>
          <a:solidFill>
            <a:srgbClr val="FF99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TW" altLang="en-US" sz="2400" dirty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簡訊</a:t>
            </a:r>
            <a:r>
              <a:rPr lang="zh-TW" altLang="en-US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發送自動分流，如果該手機號碼有安裝</a:t>
            </a:r>
            <a:r>
              <a:rPr lang="en-US" altLang="zh-TW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APP</a:t>
            </a:r>
            <a:r>
              <a:rPr lang="zh-TW" altLang="en-US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，則會透過</a:t>
            </a:r>
            <a:r>
              <a:rPr lang="en-US" altLang="zh-TW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APP</a:t>
            </a:r>
            <a:r>
              <a:rPr lang="zh-TW" altLang="en-US" sz="2400" dirty="0" smtClean="0">
                <a:solidFill>
                  <a:schemeClr val="bg1"/>
                </a:solidFill>
                <a:latin typeface="Times New Roman" pitchFamily="18" charset="0"/>
                <a:ea typeface="新細明體" pitchFamily="18" charset="-120"/>
              </a:rPr>
              <a:t>免費傳送簡訊。</a:t>
            </a:r>
            <a:endParaRPr lang="zh-TW" altLang="en-US" sz="2400" dirty="0">
              <a:solidFill>
                <a:schemeClr val="bg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7" name="Picture 4" descr="F:\簡報範本\素材EMF格式\384_PDAm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2750" y="4264317"/>
            <a:ext cx="986903" cy="1874931"/>
          </a:xfrm>
          <a:prstGeom prst="rect">
            <a:avLst/>
          </a:prstGeom>
          <a:noFill/>
        </p:spPr>
      </p:pic>
      <p:pic>
        <p:nvPicPr>
          <p:cNvPr id="8" name="Picture 7" descr="H:\圖片資訊\2011\user-icon-25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585" y="3215077"/>
            <a:ext cx="1420380" cy="1553920"/>
          </a:xfrm>
          <a:prstGeom prst="rect">
            <a:avLst/>
          </a:prstGeom>
          <a:noFill/>
        </p:spPr>
      </p:pic>
      <p:cxnSp>
        <p:nvCxnSpPr>
          <p:cNvPr id="10" name="弧形接點 9"/>
          <p:cNvCxnSpPr>
            <a:stCxn id="8" idx="3"/>
            <a:endCxn id="7" idx="1"/>
          </p:cNvCxnSpPr>
          <p:nvPr/>
        </p:nvCxnSpPr>
        <p:spPr>
          <a:xfrm>
            <a:off x="2032965" y="3992037"/>
            <a:ext cx="2689785" cy="1209746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圓角矩形 11"/>
          <p:cNvSpPr/>
          <p:nvPr/>
        </p:nvSpPr>
        <p:spPr>
          <a:xfrm>
            <a:off x="1322775" y="5201782"/>
            <a:ext cx="2634978" cy="66444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即時</a:t>
            </a:r>
            <a:r>
              <a:rPr lang="en-US" altLang="zh-TW" dirty="0" smtClean="0"/>
              <a:t>APP</a:t>
            </a:r>
            <a:r>
              <a:rPr lang="zh-TW" altLang="en-US" dirty="0" smtClean="0"/>
              <a:t>通知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791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build="allAtOnce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3559</TotalTime>
  <Words>1034</Words>
  <Application>Microsoft Office PowerPoint</Application>
  <PresentationFormat>如螢幕大小 (4:3)</PresentationFormat>
  <Paragraphs>239</Paragraphs>
  <Slides>41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41</vt:i4>
      </vt:variant>
    </vt:vector>
  </HeadingPairs>
  <TitlesOfParts>
    <vt:vector size="42" baseType="lpstr">
      <vt:lpstr>標準デザイン</vt:lpstr>
      <vt:lpstr>GROUP-JOB策略電子化軟體</vt:lpstr>
      <vt:lpstr>企業的挑戰</vt:lpstr>
      <vt:lpstr>使用GROUP-JOB做 GOODJOB</vt:lpstr>
      <vt:lpstr>PowerPoint 簡報</vt:lpstr>
      <vt:lpstr>傳統口頭交辦及紙張公告的作業流程</vt:lpstr>
      <vt:lpstr>容易產生的問題</vt:lpstr>
      <vt:lpstr>系統功能畫面展示</vt:lpstr>
      <vt:lpstr>透過GROUP-JOB運作後</vt:lpstr>
      <vt:lpstr>支援EVERY8D 二代簡訊即時通知</vt:lpstr>
      <vt:lpstr>行程權限架構</vt:lpstr>
      <vt:lpstr>群組行程顯示</vt:lpstr>
      <vt:lpstr>快速行程列表查詢</vt:lpstr>
      <vt:lpstr>PowerPoint 簡報</vt:lpstr>
      <vt:lpstr>傳統報價流程</vt:lpstr>
      <vt:lpstr>容易產生問題</vt:lpstr>
      <vt:lpstr>透過GROUP-JOB改善後</vt:lpstr>
      <vt:lpstr>報價流程狀態記錄，掌握進度</vt:lpstr>
      <vt:lpstr>報價單管理權限設計</vt:lpstr>
      <vt:lpstr>報價單防刪機制</vt:lpstr>
      <vt:lpstr>業務會議業績統計計算</vt:lpstr>
      <vt:lpstr>進銷存應用整合</vt:lpstr>
      <vt:lpstr>客戶交接管理</vt:lpstr>
      <vt:lpstr>報價單交接管理</vt:lpstr>
      <vt:lpstr>傳統電子化檔案使用比較</vt:lpstr>
      <vt:lpstr>系統展示畫面</vt:lpstr>
      <vt:lpstr>動態資料輸入模式</vt:lpstr>
      <vt:lpstr>檔案櫃模組整合</vt:lpstr>
      <vt:lpstr>多公司架構</vt:lpstr>
      <vt:lpstr>PowerPoint 簡報</vt:lpstr>
      <vt:lpstr>檔案櫃</vt:lpstr>
      <vt:lpstr>雙類別管理</vt:lpstr>
      <vt:lpstr>群組檔案權限</vt:lpstr>
      <vt:lpstr>PowerPoint 簡報</vt:lpstr>
      <vt:lpstr>人資管理</vt:lpstr>
      <vt:lpstr>線上資料傳遞、討論</vt:lpstr>
      <vt:lpstr>多客戶聯絡人設計</vt:lpstr>
      <vt:lpstr>廠商分類設計</vt:lpstr>
      <vt:lpstr>留言通知</vt:lpstr>
      <vt:lpstr>PowerPoint 簡報</vt:lpstr>
      <vt:lpstr>GROUP-JOB讓企業管理更輕鬆有效率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RYAN</cp:lastModifiedBy>
  <cp:revision>343</cp:revision>
  <dcterms:created xsi:type="dcterms:W3CDTF">2008-04-18T08:13:18Z</dcterms:created>
  <dcterms:modified xsi:type="dcterms:W3CDTF">2014-05-10T07:04:58Z</dcterms:modified>
</cp:coreProperties>
</file>